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68" r:id="rId6"/>
    <p:sldId id="263" r:id="rId7"/>
    <p:sldId id="257" r:id="rId8"/>
    <p:sldId id="436" r:id="rId9"/>
    <p:sldId id="426" r:id="rId10"/>
    <p:sldId id="428" r:id="rId11"/>
    <p:sldId id="430" r:id="rId12"/>
    <p:sldId id="259" r:id="rId13"/>
    <p:sldId id="429" r:id="rId14"/>
    <p:sldId id="260" r:id="rId15"/>
    <p:sldId id="442" r:id="rId16"/>
    <p:sldId id="437" r:id="rId17"/>
    <p:sldId id="438" r:id="rId18"/>
    <p:sldId id="443" r:id="rId19"/>
    <p:sldId id="440" r:id="rId20"/>
    <p:sldId id="261" r:id="rId21"/>
    <p:sldId id="262" r:id="rId22"/>
    <p:sldId id="431" r:id="rId23"/>
    <p:sldId id="435" r:id="rId24"/>
    <p:sldId id="432" r:id="rId25"/>
    <p:sldId id="43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810B82-9D93-E578-0CD7-15409D1309BF}" name="Erin Bradley1" initials="EB" userId="S::Erin.Bradley1@hertfordshire.gov.uk::c0d6b319-36c2-4e15-8726-3dd9642df4b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E5475"/>
    <a:srgbClr val="A97FA0"/>
    <a:srgbClr val="BD3D88"/>
    <a:srgbClr val="0F618F"/>
    <a:srgbClr val="EBE3C3"/>
    <a:srgbClr val="158E77"/>
    <a:srgbClr val="C6569A"/>
    <a:srgbClr val="FBCEB3"/>
    <a:srgbClr val="F4F0DF"/>
    <a:srgbClr val="116C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57526-EC65-443E-A856-DE17D33C5BC6}" v="119" dt="2023-01-12T14:11:16.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88693" autoAdjust="0"/>
  </p:normalViewPr>
  <p:slideViewPr>
    <p:cSldViewPr snapToGrid="0">
      <p:cViewPr varScale="1">
        <p:scale>
          <a:sx n="103" d="100"/>
          <a:sy n="103" d="100"/>
        </p:scale>
        <p:origin x="114" y="318"/>
      </p:cViewPr>
      <p:guideLst/>
    </p:cSldViewPr>
  </p:slideViewPr>
  <p:outlineViewPr>
    <p:cViewPr>
      <p:scale>
        <a:sx n="33" d="100"/>
        <a:sy n="33" d="100"/>
      </p:scale>
      <p:origin x="0" y="-13925"/>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00674-903B-4E97-8236-1ABF44492433}" type="datetimeFigureOut">
              <a:rPr lang="en-GB" smtClean="0"/>
              <a:t>12/01/2023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1820E-5DC7-44D0-B307-98A5178A3257}" type="slidenum">
              <a:rPr lang="en-GB" smtClean="0"/>
              <a:t>‹#›</a:t>
            </a:fld>
            <a:endParaRPr lang="en-GB" dirty="0"/>
          </a:p>
        </p:txBody>
      </p:sp>
    </p:spTree>
    <p:extLst>
      <p:ext uri="{BB962C8B-B14F-4D97-AF65-F5344CB8AC3E}">
        <p14:creationId xmlns:p14="http://schemas.microsoft.com/office/powerpoint/2010/main" val="139945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A1820E-5DC7-44D0-B307-98A5178A3257}" type="slidenum">
              <a:rPr lang="en-GB" smtClean="0"/>
              <a:t>11</a:t>
            </a:fld>
            <a:endParaRPr lang="en-GB" dirty="0"/>
          </a:p>
        </p:txBody>
      </p:sp>
    </p:spTree>
    <p:extLst>
      <p:ext uri="{BB962C8B-B14F-4D97-AF65-F5344CB8AC3E}">
        <p14:creationId xmlns:p14="http://schemas.microsoft.com/office/powerpoint/2010/main" val="426262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A1820E-5DC7-44D0-B307-98A5178A3257}" type="slidenum">
              <a:rPr lang="en-GB" smtClean="0"/>
              <a:t>13</a:t>
            </a:fld>
            <a:endParaRPr lang="en-GB" dirty="0"/>
          </a:p>
        </p:txBody>
      </p:sp>
    </p:spTree>
    <p:extLst>
      <p:ext uri="{BB962C8B-B14F-4D97-AF65-F5344CB8AC3E}">
        <p14:creationId xmlns:p14="http://schemas.microsoft.com/office/powerpoint/2010/main" val="146380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A1820E-5DC7-44D0-B307-98A5178A3257}" type="slidenum">
              <a:rPr lang="en-GB" smtClean="0"/>
              <a:t>14</a:t>
            </a:fld>
            <a:endParaRPr lang="en-GB" dirty="0"/>
          </a:p>
        </p:txBody>
      </p:sp>
    </p:spTree>
    <p:extLst>
      <p:ext uri="{BB962C8B-B14F-4D97-AF65-F5344CB8AC3E}">
        <p14:creationId xmlns:p14="http://schemas.microsoft.com/office/powerpoint/2010/main" val="335712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A1820E-5DC7-44D0-B307-98A5178A3257}" type="slidenum">
              <a:rPr lang="en-GB" smtClean="0"/>
              <a:t>15</a:t>
            </a:fld>
            <a:endParaRPr lang="en-GB" dirty="0"/>
          </a:p>
        </p:txBody>
      </p:sp>
    </p:spTree>
    <p:extLst>
      <p:ext uri="{BB962C8B-B14F-4D97-AF65-F5344CB8AC3E}">
        <p14:creationId xmlns:p14="http://schemas.microsoft.com/office/powerpoint/2010/main" val="239716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A1820E-5DC7-44D0-B307-98A5178A3257}" type="slidenum">
              <a:rPr lang="en-GB" smtClean="0"/>
              <a:t>16</a:t>
            </a:fld>
            <a:endParaRPr lang="en-GB" dirty="0"/>
          </a:p>
        </p:txBody>
      </p:sp>
    </p:spTree>
    <p:extLst>
      <p:ext uri="{BB962C8B-B14F-4D97-AF65-F5344CB8AC3E}">
        <p14:creationId xmlns:p14="http://schemas.microsoft.com/office/powerpoint/2010/main" val="2092762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A1820E-5DC7-44D0-B307-98A5178A3257}" type="slidenum">
              <a:rPr lang="en-GB" smtClean="0"/>
              <a:t>17</a:t>
            </a:fld>
            <a:endParaRPr lang="en-GB" dirty="0"/>
          </a:p>
        </p:txBody>
      </p:sp>
    </p:spTree>
    <p:extLst>
      <p:ext uri="{BB962C8B-B14F-4D97-AF65-F5344CB8AC3E}">
        <p14:creationId xmlns:p14="http://schemas.microsoft.com/office/powerpoint/2010/main" val="231458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CFBDC-9197-4FF8-8DE3-7761A02B37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4AF0C9-3430-4DC8-BECE-B70C0AE2ED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B29593-E117-45DF-B621-3A8F623425A4}"/>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5" name="Footer Placeholder 4">
            <a:extLst>
              <a:ext uri="{FF2B5EF4-FFF2-40B4-BE49-F238E27FC236}">
                <a16:creationId xmlns:a16="http://schemas.microsoft.com/office/drawing/2014/main" id="{6B269182-D874-43EF-B34F-6BF29ED38E2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FE16A6-107F-4D24-B947-DCFDC3C541CB}"/>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203687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7694-F3FC-4572-BEFD-99CC6CBC3F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00BFE4-3892-47AB-BC80-437435664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FA3A4E-7DAD-4EF8-ADC9-7E59313516F6}"/>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5" name="Footer Placeholder 4">
            <a:extLst>
              <a:ext uri="{FF2B5EF4-FFF2-40B4-BE49-F238E27FC236}">
                <a16:creationId xmlns:a16="http://schemas.microsoft.com/office/drawing/2014/main" id="{8B457CA1-C590-4821-880B-A305A073F10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BACF548-776E-45B4-B8E7-98D1C9628175}"/>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361146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2687BA-7D28-41F4-8485-4F9F33341C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85AF97-8719-4FB1-9145-E6C36840B3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25B09F-0E2A-485B-8CBC-75903EF42D9D}"/>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5" name="Footer Placeholder 4">
            <a:extLst>
              <a:ext uri="{FF2B5EF4-FFF2-40B4-BE49-F238E27FC236}">
                <a16:creationId xmlns:a16="http://schemas.microsoft.com/office/drawing/2014/main" id="{E5B3D092-9E2C-4D85-8825-D520BC14D64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A9655C3-1A48-4701-A93F-2D34BEA8B218}"/>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70516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231E-2FD4-4EF8-9E5B-968F9643D0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29F7-9A74-4298-88D8-03E2F39B24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EDA141-DAB1-4349-952A-8666BC5E5DCE}"/>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5" name="Footer Placeholder 4">
            <a:extLst>
              <a:ext uri="{FF2B5EF4-FFF2-40B4-BE49-F238E27FC236}">
                <a16:creationId xmlns:a16="http://schemas.microsoft.com/office/drawing/2014/main" id="{7C713B8F-2983-42B8-83CF-BDC1E283FE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206156A-5479-473D-ADA0-325A173134F6}"/>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177004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6018-78B4-43F5-83CA-3525C33916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BD6654-3507-4FDA-BF24-BEBE8D2B3F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3C2AAB-3AB1-4707-BA45-348EFA2A1AB0}"/>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5" name="Footer Placeholder 4">
            <a:extLst>
              <a:ext uri="{FF2B5EF4-FFF2-40B4-BE49-F238E27FC236}">
                <a16:creationId xmlns:a16="http://schemas.microsoft.com/office/drawing/2014/main" id="{2A994076-E6B2-4FC1-8826-E0094F743E5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36207B-563F-4616-AF85-B23032FFD587}"/>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154209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8FB7-8587-4EE0-BB9D-556BA10444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9952CA-650A-4C69-94DB-693A9555E2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7FE0A8-EC72-4445-8117-18AE5F13E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B0B13F-9D59-4FA7-A055-37B876AD7D8A}"/>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6" name="Footer Placeholder 5">
            <a:extLst>
              <a:ext uri="{FF2B5EF4-FFF2-40B4-BE49-F238E27FC236}">
                <a16:creationId xmlns:a16="http://schemas.microsoft.com/office/drawing/2014/main" id="{084C6D9C-5D72-4FEF-94C2-3300C0DB52F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BCDFD5F-6805-4419-9424-5E0AEE23BE30}"/>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139748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A5EBA-2AD9-4B5A-9DA9-6AF1AB38F7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510571-A3D0-497F-9386-50433CCC46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8CBE95-112E-439C-B35F-681A54F394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F6220E-8A57-4AA9-AB7F-8B91DC326F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9782BE-236E-410D-8EA2-C6964403E2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389B64-303E-4AA0-A9EE-E015B7AEF0E6}"/>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8" name="Footer Placeholder 7">
            <a:extLst>
              <a:ext uri="{FF2B5EF4-FFF2-40B4-BE49-F238E27FC236}">
                <a16:creationId xmlns:a16="http://schemas.microsoft.com/office/drawing/2014/main" id="{03925C85-B617-405E-8105-6ECEA964840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DC88076-AB34-4A0F-819B-FAEAF6167302}"/>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33335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8F0D-5DD8-4D5A-85AF-4C30B083D8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C9BBD9-542F-4163-A314-5BC919563963}"/>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4" name="Footer Placeholder 3">
            <a:extLst>
              <a:ext uri="{FF2B5EF4-FFF2-40B4-BE49-F238E27FC236}">
                <a16:creationId xmlns:a16="http://schemas.microsoft.com/office/drawing/2014/main" id="{A459F5F5-3B71-4C7B-AFFE-D59853D09B9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AACCBAB-8864-4276-B68D-A9A957EBC648}"/>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188306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920DD-E3A7-4917-97D0-FBC4D568C3E4}"/>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3" name="Footer Placeholder 2">
            <a:extLst>
              <a:ext uri="{FF2B5EF4-FFF2-40B4-BE49-F238E27FC236}">
                <a16:creationId xmlns:a16="http://schemas.microsoft.com/office/drawing/2014/main" id="{E8365AF0-020E-4060-B090-61556834E06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631263B-FA9C-4EE4-9531-91F78DFB832D}"/>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119683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F9E64-13A9-4830-AB79-7590D40B37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FF4D25-5ED3-439B-AE93-DE7D406B8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F84AF4-4CE2-485C-A3CF-063DB37B1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189ED8-E234-4386-93E7-9D7B88729EAE}"/>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6" name="Footer Placeholder 5">
            <a:extLst>
              <a:ext uri="{FF2B5EF4-FFF2-40B4-BE49-F238E27FC236}">
                <a16:creationId xmlns:a16="http://schemas.microsoft.com/office/drawing/2014/main" id="{E62A56EB-DFA0-4F7B-8054-27845BE1070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FD0BFC9-290D-4B40-948B-8ED63365E913}"/>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113738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11AE-B8FB-4F4F-819A-CF1F36708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D2B52B-50EA-4194-B668-FDB8F46EB0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5C7139F-31AD-4CA5-8A30-FF1A6EA7AA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49084D-4B28-41FF-8CA2-8409B29E24EA}"/>
              </a:ext>
            </a:extLst>
          </p:cNvPr>
          <p:cNvSpPr>
            <a:spLocks noGrp="1"/>
          </p:cNvSpPr>
          <p:nvPr>
            <p:ph type="dt" sz="half" idx="10"/>
          </p:nvPr>
        </p:nvSpPr>
        <p:spPr/>
        <p:txBody>
          <a:bodyPr/>
          <a:lstStyle/>
          <a:p>
            <a:fld id="{FCC0FDEE-1293-4F0D-BE3B-6754652BEF44}" type="datetimeFigureOut">
              <a:rPr lang="en-GB" smtClean="0"/>
              <a:t>12/01/2023</a:t>
            </a:fld>
            <a:endParaRPr lang="en-GB" dirty="0"/>
          </a:p>
        </p:txBody>
      </p:sp>
      <p:sp>
        <p:nvSpPr>
          <p:cNvPr id="6" name="Footer Placeholder 5">
            <a:extLst>
              <a:ext uri="{FF2B5EF4-FFF2-40B4-BE49-F238E27FC236}">
                <a16:creationId xmlns:a16="http://schemas.microsoft.com/office/drawing/2014/main" id="{6BFEC5A8-8FC3-4B32-8289-54A07867C24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0E9F78F-AE8A-4AF0-8A9D-538734C22FF2}"/>
              </a:ext>
            </a:extLst>
          </p:cNvPr>
          <p:cNvSpPr>
            <a:spLocks noGrp="1"/>
          </p:cNvSpPr>
          <p:nvPr>
            <p:ph type="sldNum" sz="quarter" idx="12"/>
          </p:nvPr>
        </p:nvSpPr>
        <p:spPr/>
        <p:txBody>
          <a:bodyPr/>
          <a:lstStyle/>
          <a:p>
            <a:fld id="{02DE2E78-1A50-4B92-9F0F-3E615B81AFBA}" type="slidenum">
              <a:rPr lang="en-GB" smtClean="0"/>
              <a:t>‹#›</a:t>
            </a:fld>
            <a:endParaRPr lang="en-GB" dirty="0"/>
          </a:p>
        </p:txBody>
      </p:sp>
    </p:spTree>
    <p:extLst>
      <p:ext uri="{BB962C8B-B14F-4D97-AF65-F5344CB8AC3E}">
        <p14:creationId xmlns:p14="http://schemas.microsoft.com/office/powerpoint/2010/main" val="165536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F7484-7F77-495D-BD98-0BC2106A0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BA8323-7C91-4E8F-A424-AE696D5595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C6ECC-4B7F-4C9E-A441-1BDF0AF0E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0FDEE-1293-4F0D-BE3B-6754652BEF44}" type="datetimeFigureOut">
              <a:rPr lang="en-GB" smtClean="0"/>
              <a:t>12/01/2023</a:t>
            </a:fld>
            <a:endParaRPr lang="en-GB" dirty="0"/>
          </a:p>
        </p:txBody>
      </p:sp>
      <p:sp>
        <p:nvSpPr>
          <p:cNvPr id="5" name="Footer Placeholder 4">
            <a:extLst>
              <a:ext uri="{FF2B5EF4-FFF2-40B4-BE49-F238E27FC236}">
                <a16:creationId xmlns:a16="http://schemas.microsoft.com/office/drawing/2014/main" id="{744DD079-8B0B-4FD2-BEFE-E90187342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246B857-E0F8-4F40-87C7-FDE8770E3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E2E78-1A50-4B92-9F0F-3E615B81AFBA}" type="slidenum">
              <a:rPr lang="en-GB" smtClean="0"/>
              <a:t>‹#›</a:t>
            </a:fld>
            <a:endParaRPr lang="en-GB" dirty="0"/>
          </a:p>
        </p:txBody>
      </p:sp>
    </p:spTree>
    <p:extLst>
      <p:ext uri="{BB962C8B-B14F-4D97-AF65-F5344CB8AC3E}">
        <p14:creationId xmlns:p14="http://schemas.microsoft.com/office/powerpoint/2010/main" val="102936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hertfordshire.gov.uk/microsites/local-offer/feedback/send-strategy/send-strategy.aspx" TargetMode="External"/><Relationship Id="rId4" Type="http://schemas.openxmlformats.org/officeDocument/2006/relationships/hyperlink" Target="https://www.hertfordshire.gov.uk/microsites/local-offer/search-results.aspx#?cludoquery=hertfordshire%20send%20inspection%20one%20stop%20shop&amp;cludopage=1&amp;cludorefurl=https%3A%2F%2Fwww.hertfordshire.gov.uk%2Fmicrosites%2FLocal-Offer%2FThe-Hertfordshire-Local-Offer.aspx&amp;cludorefpt=The%20Hertfordshire%20Local%20Offer&amp;cludorefact=inspec&amp;cludorefaci=1&amp;cludoinputtype=standar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ENDInspection.Comms@hertfordshire.gov.uk"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SENDInspection.Comms@hertfordshire.gov.uk" TargetMode="External"/><Relationship Id="rId2" Type="http://schemas.openxmlformats.org/officeDocument/2006/relationships/hyperlink" Target="https://www.hertfordshire.gov.uk/microsites/local-offer/search-results.aspx#?cludoquery=hertfordshire%20send%20inspection%20one%20stop%20shop&amp;cludopage=1&amp;cludorefurl=https%3A%2F%2Fwww.hertfordshire.gov.uk%2Fmicrosites%2FLocal-Offer%2FThe-Hertfordshire-Local-Offer.aspx&amp;cludorefpt=The%20Hertfordshire%20Local%20Offer&amp;cludorefact=inspec&amp;cludorefaci=1&amp;cludoinputtype=standard"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v.uk/government/publications/area-send-framework-and-handbook/area-send-inspections-framework-and-handbook"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8EA4-9CB2-4636-869F-79741955990B}"/>
              </a:ext>
            </a:extLst>
          </p:cNvPr>
          <p:cNvSpPr>
            <a:spLocks noGrp="1"/>
          </p:cNvSpPr>
          <p:nvPr>
            <p:ph type="ctrTitle"/>
          </p:nvPr>
        </p:nvSpPr>
        <p:spPr>
          <a:xfrm>
            <a:off x="1524000" y="971550"/>
            <a:ext cx="9144000" cy="3085380"/>
          </a:xfrm>
        </p:spPr>
        <p:txBody>
          <a:bodyPr>
            <a:normAutofit fontScale="90000"/>
          </a:bodyPr>
          <a:lstStyle/>
          <a:p>
            <a:br>
              <a:rPr lang="en-GB" dirty="0">
                <a:solidFill>
                  <a:srgbClr val="BD3D88"/>
                </a:solidFill>
              </a:rPr>
            </a:br>
            <a:br>
              <a:rPr lang="en-GB" dirty="0">
                <a:solidFill>
                  <a:srgbClr val="BD3D88"/>
                </a:solidFill>
              </a:rPr>
            </a:br>
            <a:r>
              <a:rPr lang="en-GB" b="1" dirty="0">
                <a:solidFill>
                  <a:srgbClr val="BD3D88"/>
                </a:solidFill>
              </a:rPr>
              <a:t>Education Specific</a:t>
            </a:r>
            <a:br>
              <a:rPr lang="en-GB" dirty="0">
                <a:solidFill>
                  <a:srgbClr val="BD3D88"/>
                </a:solidFill>
              </a:rPr>
            </a:br>
            <a:r>
              <a:rPr lang="en-GB" dirty="0">
                <a:solidFill>
                  <a:srgbClr val="BD3D88"/>
                </a:solidFill>
              </a:rPr>
              <a:t>Hertfordshire</a:t>
            </a:r>
            <a:br>
              <a:rPr lang="en-GB" dirty="0">
                <a:solidFill>
                  <a:srgbClr val="BD3D88"/>
                </a:solidFill>
              </a:rPr>
            </a:br>
            <a:r>
              <a:rPr lang="en-GB" dirty="0">
                <a:solidFill>
                  <a:srgbClr val="BD3D88"/>
                </a:solidFill>
              </a:rPr>
              <a:t>Prepared for SEND Inspection</a:t>
            </a:r>
            <a:br>
              <a:rPr lang="en-GB" dirty="0">
                <a:solidFill>
                  <a:srgbClr val="BD3D88"/>
                </a:solidFill>
              </a:rPr>
            </a:br>
            <a:r>
              <a:rPr lang="en-GB" dirty="0">
                <a:solidFill>
                  <a:srgbClr val="BD3D88"/>
                </a:solidFill>
              </a:rPr>
              <a:t>Information Session </a:t>
            </a:r>
          </a:p>
        </p:txBody>
      </p:sp>
      <p:sp>
        <p:nvSpPr>
          <p:cNvPr id="3" name="Subtitle 2">
            <a:extLst>
              <a:ext uri="{FF2B5EF4-FFF2-40B4-BE49-F238E27FC236}">
                <a16:creationId xmlns:a16="http://schemas.microsoft.com/office/drawing/2014/main" id="{AC4880C7-9A6E-4F65-9768-6A62C4C6C12F}"/>
              </a:ext>
            </a:extLst>
          </p:cNvPr>
          <p:cNvSpPr>
            <a:spLocks noGrp="1"/>
          </p:cNvSpPr>
          <p:nvPr>
            <p:ph type="subTitle" idx="1"/>
          </p:nvPr>
        </p:nvSpPr>
        <p:spPr>
          <a:xfrm>
            <a:off x="1435871" y="3962131"/>
            <a:ext cx="9144000" cy="1655762"/>
          </a:xfrm>
        </p:spPr>
        <p:txBody>
          <a:bodyPr/>
          <a:lstStyle/>
          <a:p>
            <a:r>
              <a:rPr lang="en-GB" dirty="0">
                <a:solidFill>
                  <a:srgbClr val="BD3D88"/>
                </a:solidFill>
              </a:rPr>
              <a:t>January 2023</a:t>
            </a:r>
          </a:p>
        </p:txBody>
      </p:sp>
      <p:pic>
        <p:nvPicPr>
          <p:cNvPr id="6" name="Picture 5">
            <a:extLst>
              <a:ext uri="{FF2B5EF4-FFF2-40B4-BE49-F238E27FC236}">
                <a16:creationId xmlns:a16="http://schemas.microsoft.com/office/drawing/2014/main" id="{63B09629-5995-4319-B212-D6FD9ECBC0B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pic>
        <p:nvPicPr>
          <p:cNvPr id="8" name="Picture 7">
            <a:extLst>
              <a:ext uri="{FF2B5EF4-FFF2-40B4-BE49-F238E27FC236}">
                <a16:creationId xmlns:a16="http://schemas.microsoft.com/office/drawing/2014/main" id="{C09B99F2-4DDD-44B5-81D0-46FF8FA328FB}"/>
              </a:ext>
            </a:extLst>
          </p:cNvPr>
          <p:cNvPicPr>
            <a:picLocks noChangeAspect="1"/>
          </p:cNvPicPr>
          <p:nvPr/>
        </p:nvPicPr>
        <p:blipFill>
          <a:blip r:embed="rId3"/>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347309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39D5-0F93-4C7E-8157-96629A910A1B}"/>
              </a:ext>
            </a:extLst>
          </p:cNvPr>
          <p:cNvSpPr>
            <a:spLocks noGrp="1"/>
          </p:cNvSpPr>
          <p:nvPr>
            <p:ph type="title"/>
          </p:nvPr>
        </p:nvSpPr>
        <p:spPr>
          <a:xfrm>
            <a:off x="838200" y="1330325"/>
            <a:ext cx="10515600" cy="1325563"/>
          </a:xfrm>
        </p:spPr>
        <p:txBody>
          <a:bodyPr/>
          <a:lstStyle/>
          <a:p>
            <a:r>
              <a:rPr lang="en-GB" dirty="0"/>
              <a:t>Methodology Overview</a:t>
            </a:r>
          </a:p>
        </p:txBody>
      </p:sp>
      <p:pic>
        <p:nvPicPr>
          <p:cNvPr id="9" name="Picture 8" descr="Image titled methodology overview, below this is five tiles with information on what Ofsted and CQC will do during an inspection. The titles from left to right read. 1. Tracking of children and young people with SEND 2. sampling in education, health and care 3. Surveys of young people, parents and practitioners 4. Evidence meetings with leaders and stakeholders 5. Evaluation of data and requested information">
            <a:extLst>
              <a:ext uri="{FF2B5EF4-FFF2-40B4-BE49-F238E27FC236}">
                <a16:creationId xmlns:a16="http://schemas.microsoft.com/office/drawing/2014/main" id="{2E4CCDFD-8BB5-4A75-9D26-D355AD54474C}"/>
              </a:ext>
            </a:extLst>
          </p:cNvPr>
          <p:cNvPicPr>
            <a:picLocks noChangeAspect="1"/>
          </p:cNvPicPr>
          <p:nvPr/>
        </p:nvPicPr>
        <p:blipFill>
          <a:blip r:embed="rId2"/>
          <a:stretch>
            <a:fillRect/>
          </a:stretch>
        </p:blipFill>
        <p:spPr>
          <a:xfrm>
            <a:off x="685800" y="251791"/>
            <a:ext cx="10986052" cy="5493026"/>
          </a:xfrm>
          <a:prstGeom prst="rect">
            <a:avLst/>
          </a:prstGeom>
        </p:spPr>
      </p:pic>
      <p:pic>
        <p:nvPicPr>
          <p:cNvPr id="5" name="Picture 4">
            <a:extLst>
              <a:ext uri="{FF2B5EF4-FFF2-40B4-BE49-F238E27FC236}">
                <a16:creationId xmlns:a16="http://schemas.microsoft.com/office/drawing/2014/main" id="{6CEC2EC7-B9DF-4561-924A-ADF8A712C5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747953"/>
            <a:ext cx="12192000" cy="1168732"/>
          </a:xfrm>
          <a:prstGeom prst="rect">
            <a:avLst/>
          </a:prstGeom>
        </p:spPr>
      </p:pic>
      <p:pic>
        <p:nvPicPr>
          <p:cNvPr id="6" name="Picture 5">
            <a:extLst>
              <a:ext uri="{FF2B5EF4-FFF2-40B4-BE49-F238E27FC236}">
                <a16:creationId xmlns:a16="http://schemas.microsoft.com/office/drawing/2014/main" id="{10EF568D-0410-478D-8AFE-B15D37050AA3}"/>
              </a:ext>
            </a:extLst>
          </p:cNvPr>
          <p:cNvPicPr>
            <a:picLocks noChangeAspect="1"/>
          </p:cNvPicPr>
          <p:nvPr/>
        </p:nvPicPr>
        <p:blipFill>
          <a:blip r:embed="rId4"/>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81391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p:txBody>
          <a:bodyPr/>
          <a:lstStyle/>
          <a:p>
            <a:r>
              <a:rPr lang="en-GB" dirty="0"/>
              <a:t>How the inspection might affect you</a:t>
            </a:r>
          </a:p>
        </p:txBody>
      </p:sp>
      <p:sp>
        <p:nvSpPr>
          <p:cNvPr id="7" name="TextBox 6">
            <a:extLst>
              <a:ext uri="{FF2B5EF4-FFF2-40B4-BE49-F238E27FC236}">
                <a16:creationId xmlns:a16="http://schemas.microsoft.com/office/drawing/2014/main" id="{1927DA41-0194-46D2-A40B-EC807E5B05E8}"/>
              </a:ext>
            </a:extLst>
          </p:cNvPr>
          <p:cNvSpPr txBox="1"/>
          <p:nvPr/>
        </p:nvSpPr>
        <p:spPr>
          <a:xfrm>
            <a:off x="583020" y="1793744"/>
            <a:ext cx="11182260" cy="4661276"/>
          </a:xfrm>
          <a:prstGeom prst="rect">
            <a:avLst/>
          </a:prstGeom>
          <a:noFill/>
        </p:spPr>
        <p:txBody>
          <a:bodyPr wrap="square" rtlCol="0">
            <a:spAutoFit/>
          </a:bodyPr>
          <a:lstStyle/>
          <a:p>
            <a:pPr marL="342900" indent="-342900">
              <a:lnSpc>
                <a:spcPct val="150000"/>
              </a:lnSpc>
              <a:buAutoNum type="arabicPeriod"/>
            </a:pPr>
            <a:r>
              <a:rPr lang="en-GB" sz="2000" dirty="0"/>
              <a:t>You may support a CYP and their case is reviewed by inspectors as part of the tracking exercise </a:t>
            </a:r>
          </a:p>
          <a:p>
            <a:pPr marL="342900" indent="-342900">
              <a:lnSpc>
                <a:spcPct val="150000"/>
              </a:lnSpc>
              <a:buAutoNum type="arabicPeriod"/>
            </a:pPr>
            <a:r>
              <a:rPr lang="en-GB" sz="2000" i="0" dirty="0">
                <a:solidFill>
                  <a:srgbClr val="0B0C0C"/>
                </a:solidFill>
                <a:effectLst/>
                <a:latin typeface="GDS Transport"/>
              </a:rPr>
              <a:t>During the inspection, inspectors will visit providers such as early years settings, schools, alternative provision, colleges and specialist services to gather evidence as part of sampling visits.</a:t>
            </a:r>
          </a:p>
          <a:p>
            <a:pPr marL="342900" indent="-342900">
              <a:lnSpc>
                <a:spcPct val="150000"/>
              </a:lnSpc>
              <a:buAutoNum type="arabicPeriod"/>
            </a:pPr>
            <a:r>
              <a:rPr lang="en-GB" sz="2000" dirty="0"/>
              <a:t>Staff in your setting may be asked to meet with an inspector(s) to discuss a particular CYP or family either 1-1 or in a multi-agency tracking meeting</a:t>
            </a:r>
          </a:p>
          <a:p>
            <a:pPr marL="342900" indent="-342900">
              <a:lnSpc>
                <a:spcPct val="150000"/>
              </a:lnSpc>
              <a:buAutoNum type="arabicPeriod"/>
            </a:pPr>
            <a:r>
              <a:rPr lang="en-GB" sz="2000" dirty="0"/>
              <a:t>You may be asked to support with provision of evidence requested by an inspector </a:t>
            </a:r>
          </a:p>
          <a:p>
            <a:pPr marL="342900" indent="-342900">
              <a:lnSpc>
                <a:spcPct val="150000"/>
              </a:lnSpc>
              <a:buAutoNum type="arabicPeriod"/>
            </a:pPr>
            <a:endParaRPr lang="en-GB" sz="2000" b="0" i="0" dirty="0">
              <a:solidFill>
                <a:srgbClr val="0B0C0C"/>
              </a:solidFill>
              <a:effectLst/>
              <a:latin typeface="GDS Transport"/>
            </a:endParaRPr>
          </a:p>
          <a:p>
            <a:pPr marL="342900" indent="-342900">
              <a:lnSpc>
                <a:spcPct val="150000"/>
              </a:lnSpc>
              <a:buAutoNum type="arabicPeriod"/>
            </a:pPr>
            <a:endParaRPr lang="en-GB" sz="2000" dirty="0">
              <a:highlight>
                <a:srgbClr val="FFFF00"/>
              </a:highlight>
            </a:endParaRPr>
          </a:p>
          <a:p>
            <a:pPr marL="342900" indent="-342900">
              <a:lnSpc>
                <a:spcPct val="150000"/>
              </a:lnSpc>
              <a:buAutoNum type="arabicPeriod"/>
            </a:pPr>
            <a:endParaRPr lang="en-GB" sz="2000" dirty="0">
              <a:highlight>
                <a:srgbClr val="FFFF00"/>
              </a:highlight>
            </a:endParaRPr>
          </a:p>
          <a:p>
            <a:pPr marL="342900" indent="-342900">
              <a:lnSpc>
                <a:spcPct val="150000"/>
              </a:lnSpc>
              <a:buAutoNum type="arabicPeriod"/>
            </a:pPr>
            <a:endParaRPr lang="en-GB" sz="2000" dirty="0">
              <a:highlight>
                <a:srgbClr val="FFFF00"/>
              </a:highlight>
            </a:endParaRPr>
          </a:p>
        </p:txBody>
      </p:sp>
      <p:pic>
        <p:nvPicPr>
          <p:cNvPr id="8" name="Picture 7">
            <a:extLst>
              <a:ext uri="{FF2B5EF4-FFF2-40B4-BE49-F238E27FC236}">
                <a16:creationId xmlns:a16="http://schemas.microsoft.com/office/drawing/2014/main" id="{2C95CC4B-55B4-4CC1-A781-7BCBAA6C1B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747953"/>
            <a:ext cx="12192000" cy="1168732"/>
          </a:xfrm>
          <a:prstGeom prst="rect">
            <a:avLst/>
          </a:prstGeom>
        </p:spPr>
      </p:pic>
      <p:pic>
        <p:nvPicPr>
          <p:cNvPr id="5" name="Picture 4">
            <a:extLst>
              <a:ext uri="{FF2B5EF4-FFF2-40B4-BE49-F238E27FC236}">
                <a16:creationId xmlns:a16="http://schemas.microsoft.com/office/drawing/2014/main" id="{139FB6AD-779A-42B8-B273-0F2B803E2289}"/>
              </a:ext>
            </a:extLst>
          </p:cNvPr>
          <p:cNvPicPr>
            <a:picLocks noChangeAspect="1"/>
          </p:cNvPicPr>
          <p:nvPr/>
        </p:nvPicPr>
        <p:blipFill>
          <a:blip r:embed="rId4"/>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258323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320040" y="482486"/>
            <a:ext cx="10515600" cy="763373"/>
          </a:xfrm>
        </p:spPr>
        <p:txBody>
          <a:bodyPr/>
          <a:lstStyle/>
          <a:p>
            <a:r>
              <a:rPr lang="en-GB" dirty="0"/>
              <a:t>Tracking exercise</a:t>
            </a:r>
          </a:p>
        </p:txBody>
      </p:sp>
      <p:pic>
        <p:nvPicPr>
          <p:cNvPr id="8" name="Picture 7">
            <a:extLst>
              <a:ext uri="{FF2B5EF4-FFF2-40B4-BE49-F238E27FC236}">
                <a16:creationId xmlns:a16="http://schemas.microsoft.com/office/drawing/2014/main" id="{2C95CC4B-55B4-4CC1-A781-7BCBAA6C1B1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819073"/>
            <a:ext cx="12192000" cy="1168732"/>
          </a:xfrm>
          <a:prstGeom prst="rect">
            <a:avLst/>
          </a:prstGeom>
        </p:spPr>
      </p:pic>
      <p:pic>
        <p:nvPicPr>
          <p:cNvPr id="5" name="Picture 4">
            <a:extLst>
              <a:ext uri="{FF2B5EF4-FFF2-40B4-BE49-F238E27FC236}">
                <a16:creationId xmlns:a16="http://schemas.microsoft.com/office/drawing/2014/main" id="{139FB6AD-779A-42B8-B273-0F2B803E2289}"/>
              </a:ext>
            </a:extLst>
          </p:cNvPr>
          <p:cNvPicPr>
            <a:picLocks noChangeAspect="1"/>
          </p:cNvPicPr>
          <p:nvPr/>
        </p:nvPicPr>
        <p:blipFill>
          <a:blip r:embed="rId3"/>
          <a:stretch>
            <a:fillRect/>
          </a:stretch>
        </p:blipFill>
        <p:spPr>
          <a:xfrm>
            <a:off x="7925207" y="6079414"/>
            <a:ext cx="2433639" cy="707211"/>
          </a:xfrm>
          <a:prstGeom prst="rect">
            <a:avLst/>
          </a:prstGeom>
        </p:spPr>
      </p:pic>
      <p:sp>
        <p:nvSpPr>
          <p:cNvPr id="3" name="Rectangle 1">
            <a:extLst>
              <a:ext uri="{FF2B5EF4-FFF2-40B4-BE49-F238E27FC236}">
                <a16:creationId xmlns:a16="http://schemas.microsoft.com/office/drawing/2014/main" id="{CB96BF4F-60AF-4381-B612-30B8DBF1428B}"/>
              </a:ext>
            </a:extLst>
          </p:cNvPr>
          <p:cNvSpPr>
            <a:spLocks noChangeArrowheads="1"/>
          </p:cNvSpPr>
          <p:nvPr/>
        </p:nvSpPr>
        <p:spPr bwMode="auto">
          <a:xfrm>
            <a:off x="497150" y="1616801"/>
            <a:ext cx="1041469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2000" b="0" i="0" dirty="0">
                <a:solidFill>
                  <a:srgbClr val="0B0C0C"/>
                </a:solidFill>
                <a:effectLst/>
                <a:latin typeface="GDS Transport"/>
              </a:rPr>
              <a:t>During week 1, inspectors will select approximately 6 children and young people to be involved in tracking meetings.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2000" b="0" i="0" dirty="0">
                <a:solidFill>
                  <a:srgbClr val="0B0C0C"/>
                </a:solidFill>
                <a:effectLst/>
                <a:latin typeface="GDS Transport"/>
              </a:rPr>
              <a:t>Tracking meetings enable inspectors to </a:t>
            </a:r>
            <a:r>
              <a:rPr lang="en-GB" sz="2000" b="1" i="0" dirty="0">
                <a:solidFill>
                  <a:srgbClr val="0B0C0C"/>
                </a:solidFill>
                <a:effectLst/>
                <a:latin typeface="GDS Transport"/>
              </a:rPr>
              <a:t>understand specific children and young people’s </a:t>
            </a:r>
            <a:r>
              <a:rPr lang="en-GB" sz="2000" b="0" i="0" dirty="0">
                <a:solidFill>
                  <a:srgbClr val="0B0C0C"/>
                </a:solidFill>
                <a:effectLst/>
                <a:latin typeface="GDS Transport"/>
              </a:rPr>
              <a:t>experiences and journeys through the SEND system.</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2000" b="0" i="0" dirty="0">
                <a:solidFill>
                  <a:srgbClr val="0B0C0C"/>
                </a:solidFill>
                <a:effectLst/>
                <a:latin typeface="GDS Transport"/>
              </a:rPr>
              <a:t>These are meetings with children and young people, their parents or carers (if appropriate) and the practitioners who are directly involved with them.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B0C0C"/>
                </a:solidFill>
                <a:effectLst/>
                <a:latin typeface="+mn-lt"/>
              </a:rPr>
              <a:t>Inspectors will usually include at least one child or young person who is studying in alternative provision, and at least 2 children who are receiving </a:t>
            </a:r>
            <a:r>
              <a:rPr kumimoji="0" lang="en-US" altLang="en-US" sz="2000" b="0" i="0" u="none" strike="noStrike" cap="none" normalizeH="0" baseline="0" dirty="0">
                <a:ln>
                  <a:noFill/>
                </a:ln>
                <a:solidFill>
                  <a:schemeClr val="tx1"/>
                </a:solidFill>
                <a:effectLst/>
                <a:latin typeface="+mn-lt"/>
              </a:rPr>
              <a:t>SEN</a:t>
            </a:r>
            <a:r>
              <a:rPr kumimoji="0" lang="en-US" altLang="en-US" sz="2000" b="0" i="0" u="none" strike="noStrike" cap="none" normalizeH="0" baseline="0" dirty="0">
                <a:ln>
                  <a:noFill/>
                </a:ln>
                <a:solidFill>
                  <a:srgbClr val="0B0C0C"/>
                </a:solidFill>
                <a:effectLst/>
                <a:latin typeface="+mn-lt"/>
              </a:rPr>
              <a:t> support.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a:latin typeface="+mn-lt"/>
              </a:rPr>
              <a:t>If someone from your setting is required to attend a multi-agency tracking meeting, you will be contacted during the inspection to provide you with more information and to nominate a suitable practitioner who knows the child/family well</a:t>
            </a:r>
            <a:endParaRPr kumimoji="0" lang="en-US" altLang="en-US" sz="2000" b="0" i="0" u="none" strike="noStrike" cap="none" normalizeH="0" baseline="0" dirty="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329447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320040" y="309766"/>
            <a:ext cx="10515600" cy="763373"/>
          </a:xfrm>
        </p:spPr>
        <p:txBody>
          <a:bodyPr/>
          <a:lstStyle/>
          <a:p>
            <a:r>
              <a:rPr lang="en-GB" dirty="0"/>
              <a:t>Sampling visits</a:t>
            </a:r>
          </a:p>
        </p:txBody>
      </p:sp>
      <p:pic>
        <p:nvPicPr>
          <p:cNvPr id="8" name="Picture 7">
            <a:extLst>
              <a:ext uri="{FF2B5EF4-FFF2-40B4-BE49-F238E27FC236}">
                <a16:creationId xmlns:a16="http://schemas.microsoft.com/office/drawing/2014/main" id="{2C95CC4B-55B4-4CC1-A781-7BCBAA6C1B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819073"/>
            <a:ext cx="12192000" cy="1168732"/>
          </a:xfrm>
          <a:prstGeom prst="rect">
            <a:avLst/>
          </a:prstGeom>
        </p:spPr>
      </p:pic>
      <p:pic>
        <p:nvPicPr>
          <p:cNvPr id="5" name="Picture 4">
            <a:extLst>
              <a:ext uri="{FF2B5EF4-FFF2-40B4-BE49-F238E27FC236}">
                <a16:creationId xmlns:a16="http://schemas.microsoft.com/office/drawing/2014/main" id="{139FB6AD-779A-42B8-B273-0F2B803E2289}"/>
              </a:ext>
            </a:extLst>
          </p:cNvPr>
          <p:cNvPicPr>
            <a:picLocks noChangeAspect="1"/>
          </p:cNvPicPr>
          <p:nvPr/>
        </p:nvPicPr>
        <p:blipFill>
          <a:blip r:embed="rId4"/>
          <a:stretch>
            <a:fillRect/>
          </a:stretch>
        </p:blipFill>
        <p:spPr>
          <a:xfrm>
            <a:off x="7925207" y="6079414"/>
            <a:ext cx="2433639" cy="707211"/>
          </a:xfrm>
          <a:prstGeom prst="rect">
            <a:avLst/>
          </a:prstGeom>
        </p:spPr>
      </p:pic>
      <p:sp>
        <p:nvSpPr>
          <p:cNvPr id="4" name="Rectangle 2">
            <a:extLst>
              <a:ext uri="{FF2B5EF4-FFF2-40B4-BE49-F238E27FC236}">
                <a16:creationId xmlns:a16="http://schemas.microsoft.com/office/drawing/2014/main" id="{0D150F92-3174-4F19-880D-BCBE84D7DF3E}"/>
              </a:ext>
            </a:extLst>
          </p:cNvPr>
          <p:cNvSpPr>
            <a:spLocks noChangeArrowheads="1"/>
          </p:cNvSpPr>
          <p:nvPr/>
        </p:nvSpPr>
        <p:spPr bwMode="auto">
          <a:xfrm>
            <a:off x="320040" y="1177468"/>
            <a:ext cx="10968991"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err="1">
                <a:ln>
                  <a:noFill/>
                </a:ln>
                <a:solidFill>
                  <a:srgbClr val="0B0C0C"/>
                </a:solidFill>
                <a:effectLst/>
                <a:latin typeface="+mn-lt"/>
              </a:rPr>
              <a:t>Ofsted</a:t>
            </a:r>
            <a:r>
              <a:rPr kumimoji="0" lang="en-US" altLang="en-US" sz="2000" b="0" i="0" u="none" strike="noStrike" cap="none" normalizeH="0" baseline="0" dirty="0">
                <a:ln>
                  <a:noFill/>
                </a:ln>
                <a:solidFill>
                  <a:srgbClr val="0B0C0C"/>
                </a:solidFill>
                <a:effectLst/>
                <a:latin typeface="+mn-lt"/>
              </a:rPr>
              <a:t> and CQC will select providers and services to visit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solidFill>
                  <a:srgbClr val="0B0C0C"/>
                </a:solidFill>
                <a:effectLst/>
                <a:latin typeface="+mn-lt"/>
              </a:rPr>
              <a:t>These visits may include settings such as nurseries, schools, colleges, alternative provision and specialist services. </a:t>
            </a:r>
          </a:p>
          <a:p>
            <a:pPr marL="285750" indent="-285750">
              <a:buFont typeface="Arial" panose="020B0604020202020204" pitchFamily="34" charset="0"/>
              <a:buChar char="•"/>
            </a:pPr>
            <a:r>
              <a:rPr lang="en-GB" sz="2000" b="0" i="0" dirty="0">
                <a:solidFill>
                  <a:srgbClr val="0B0C0C"/>
                </a:solidFill>
                <a:effectLst/>
                <a:latin typeface="+mn-lt"/>
              </a:rPr>
              <a:t>These visits are to review the experiences of </a:t>
            </a:r>
            <a:r>
              <a:rPr lang="en-GB" sz="2000" b="1" i="0" dirty="0">
                <a:solidFill>
                  <a:srgbClr val="0B0C0C"/>
                </a:solidFill>
                <a:effectLst/>
                <a:latin typeface="+mn-lt"/>
              </a:rPr>
              <a:t>a wider group of children and young people </a:t>
            </a:r>
            <a:endParaRPr lang="en-GB" sz="2000" b="1" dirty="0">
              <a:solidFill>
                <a:srgbClr val="0B0C0C"/>
              </a:solidFill>
              <a:latin typeface="+mn-lt"/>
            </a:endParaRPr>
          </a:p>
          <a:p>
            <a:pPr marL="285750" indent="-285750">
              <a:buFont typeface="Arial" panose="020B0604020202020204" pitchFamily="34" charset="0"/>
              <a:buChar char="•"/>
            </a:pPr>
            <a:r>
              <a:rPr kumimoji="0" lang="en-US" altLang="en-US" sz="2000" b="0" i="0" u="none" strike="noStrike" cap="none" normalizeH="0" baseline="0" dirty="0">
                <a:ln>
                  <a:noFill/>
                </a:ln>
                <a:solidFill>
                  <a:srgbClr val="0B0C0C"/>
                </a:solidFill>
                <a:effectLst/>
                <a:latin typeface="+mn-lt"/>
              </a:rPr>
              <a:t>The lead </a:t>
            </a:r>
            <a:r>
              <a:rPr kumimoji="0" lang="en-US" altLang="en-US" sz="2000" b="0" i="0" u="none" strike="noStrike" cap="none" normalizeH="0" baseline="0" dirty="0">
                <a:ln>
                  <a:noFill/>
                </a:ln>
                <a:solidFill>
                  <a:schemeClr val="tx1"/>
                </a:solidFill>
                <a:effectLst/>
                <a:latin typeface="+mn-lt"/>
              </a:rPr>
              <a:t>HMI</a:t>
            </a:r>
            <a:r>
              <a:rPr kumimoji="0" lang="en-US" altLang="en-US" sz="2000" b="0" i="0" u="none" strike="noStrike" cap="none" normalizeH="0" baseline="0" dirty="0">
                <a:ln>
                  <a:noFill/>
                </a:ln>
                <a:solidFill>
                  <a:srgbClr val="0B0C0C"/>
                </a:solidFill>
                <a:effectLst/>
                <a:latin typeface="+mn-lt"/>
              </a:rPr>
              <a:t> will provide the </a:t>
            </a:r>
            <a:r>
              <a:rPr kumimoji="0" lang="en-US" altLang="en-US" sz="2000" b="0" i="0" u="none" strike="noStrike" cap="none" normalizeH="0" baseline="0" dirty="0">
                <a:ln>
                  <a:noFill/>
                </a:ln>
                <a:solidFill>
                  <a:schemeClr val="tx1"/>
                </a:solidFill>
                <a:effectLst/>
                <a:latin typeface="+mn-lt"/>
              </a:rPr>
              <a:t>LA </a:t>
            </a:r>
            <a:r>
              <a:rPr kumimoji="0" lang="en-US" altLang="en-US" sz="2000" b="0" i="0" u="none" strike="noStrike" cap="none" normalizeH="0" baseline="0" dirty="0">
                <a:ln>
                  <a:noFill/>
                </a:ln>
                <a:solidFill>
                  <a:srgbClr val="0B0C0C"/>
                </a:solidFill>
                <a:effectLst/>
                <a:latin typeface="+mn-lt"/>
              </a:rPr>
              <a:t>with notification letters to send to the chosen education, health and care providers.</a:t>
            </a:r>
            <a:r>
              <a:rPr kumimoji="0" lang="en-US" altLang="en-US" sz="2000" b="0" i="0" u="none" strike="noStrike" cap="none" normalizeH="0" baseline="0" dirty="0">
                <a:ln>
                  <a:noFill/>
                </a:ln>
                <a:solidFill>
                  <a:schemeClr val="tx1"/>
                </a:solidFill>
                <a:effectLst/>
                <a:latin typeface="+mn-lt"/>
              </a:rPr>
              <a:t> </a:t>
            </a:r>
            <a:r>
              <a:rPr kumimoji="0" lang="en-US" altLang="en-US" sz="2000" b="1" i="0" u="none" strike="noStrike" cap="none" normalizeH="0" baseline="0" dirty="0">
                <a:ln>
                  <a:noFill/>
                </a:ln>
                <a:solidFill>
                  <a:schemeClr val="tx1"/>
                </a:solidFill>
                <a:effectLst/>
                <a:latin typeface="+mn-lt"/>
              </a:rPr>
              <a:t>The LA will contact you if your setting </a:t>
            </a:r>
            <a:r>
              <a:rPr kumimoji="0" lang="en-US" altLang="en-US" sz="2000" b="1" i="0" u="none" strike="noStrike" cap="none" normalizeH="0" baseline="0">
                <a:ln>
                  <a:noFill/>
                </a:ln>
                <a:solidFill>
                  <a:schemeClr val="tx1"/>
                </a:solidFill>
                <a:effectLst/>
                <a:latin typeface="+mn-lt"/>
              </a:rPr>
              <a:t>is selected for a visit. </a:t>
            </a:r>
            <a:endParaRPr kumimoji="0" lang="en-US" altLang="en-US" sz="2000" b="0" i="0" u="none" strike="noStrike" cap="none" normalizeH="0" baseline="0" dirty="0">
              <a:ln>
                <a:noFill/>
              </a:ln>
              <a:solidFill>
                <a:schemeClr val="tx1"/>
              </a:solidFill>
              <a:effectLst/>
              <a:latin typeface="+mn-lt"/>
            </a:endParaRPr>
          </a:p>
          <a:p>
            <a:pPr marL="285750" indent="-285750">
              <a:buFont typeface="Arial" panose="020B0604020202020204" pitchFamily="34" charset="0"/>
              <a:buChar char="•"/>
            </a:pPr>
            <a:r>
              <a:rPr lang="en-GB" sz="2000" b="0" i="0" dirty="0">
                <a:solidFill>
                  <a:srgbClr val="0B0C0C"/>
                </a:solidFill>
                <a:effectLst/>
                <a:latin typeface="+mn-lt"/>
              </a:rPr>
              <a:t>During sampling visits, inspectors will ask for information about individual children and young people’s experiences. These may include children and young people who have a specific need, who are receiving a specific service and/or who are at a particular point in their care or education.</a:t>
            </a:r>
          </a:p>
          <a:p>
            <a:pPr marL="742950" lvl="1" indent="-285750">
              <a:buFont typeface="Arial" panose="020B0604020202020204" pitchFamily="34" charset="0"/>
              <a:buChar char="•"/>
            </a:pPr>
            <a:r>
              <a:rPr lang="en-GB" sz="2000" dirty="0">
                <a:solidFill>
                  <a:srgbClr val="0B0C0C"/>
                </a:solidFill>
                <a:latin typeface="+mn-lt"/>
              </a:rPr>
              <a:t>Examples include those CYP who have high rates of absence, are on part-time timetables, are known to youth justice</a:t>
            </a:r>
            <a:endParaRPr lang="en-GB" sz="2000" b="0" i="0" dirty="0">
              <a:solidFill>
                <a:srgbClr val="0B0C0C"/>
              </a:solidFill>
              <a:effectLst/>
              <a:latin typeface="+mn-lt"/>
            </a:endParaRPr>
          </a:p>
          <a:p>
            <a:pPr marL="285750" indent="-285750">
              <a:buFont typeface="Arial" panose="020B0604020202020204" pitchFamily="34" charset="0"/>
              <a:buChar char="•"/>
            </a:pPr>
            <a:r>
              <a:rPr lang="en-GB" sz="2000" b="0" i="0" dirty="0">
                <a:solidFill>
                  <a:srgbClr val="0B0C0C"/>
                </a:solidFill>
                <a:effectLst/>
                <a:latin typeface="+mn-lt"/>
              </a:rPr>
              <a:t>Inspectors will look at any documents relating to the children and young people</a:t>
            </a:r>
          </a:p>
          <a:p>
            <a:pPr marL="285750" indent="-285750">
              <a:buFont typeface="Arial" panose="020B0604020202020204" pitchFamily="34" charset="0"/>
              <a:buChar char="•"/>
            </a:pPr>
            <a:r>
              <a:rPr lang="en-GB" sz="2000" dirty="0">
                <a:solidFill>
                  <a:srgbClr val="0B0C0C"/>
                </a:solidFill>
                <a:latin typeface="+mn-lt"/>
              </a:rPr>
              <a:t>They may meet children and young people during their visit</a:t>
            </a:r>
          </a:p>
          <a:p>
            <a:pPr marL="285750" indent="-285750">
              <a:buFont typeface="Arial" panose="020B0604020202020204" pitchFamily="34" charset="0"/>
              <a:buChar char="•"/>
            </a:pPr>
            <a:r>
              <a:rPr lang="en-GB" sz="2000" dirty="0">
                <a:solidFill>
                  <a:srgbClr val="0B0C0C"/>
                </a:solidFill>
                <a:latin typeface="+mn-lt"/>
              </a:rPr>
              <a:t>They will speak to practitioners who know the children and young people</a:t>
            </a:r>
            <a:endParaRPr lang="en-GB" sz="2000" dirty="0">
              <a:latin typeface="+mn-lt"/>
            </a:endParaRP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kumimoji="0" lang="en-US" altLang="en-US" sz="2000" b="0" i="0" u="none" strike="noStrike" cap="none" normalizeH="0" baseline="0" dirty="0">
              <a:ln>
                <a:noFill/>
              </a:ln>
              <a:solidFill>
                <a:schemeClr val="tx1"/>
              </a:solidFill>
              <a:effectLst/>
              <a:latin typeface="+mn-lt"/>
            </a:endParaRPr>
          </a:p>
          <a:p>
            <a:endParaRPr kumimoji="0" lang="en-US" altLang="en-US" sz="2000" b="0" i="0" u="none" strike="noStrike" cap="none" normalizeH="0" baseline="0" dirty="0">
              <a:ln>
                <a:noFill/>
              </a:ln>
              <a:solidFill>
                <a:schemeClr val="tx1"/>
              </a:solidFill>
              <a:effectLst/>
              <a:latin typeface="+mn-lt"/>
            </a:endParaRPr>
          </a:p>
          <a:p>
            <a:endParaRPr lang="en-GB" sz="2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861493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103909" y="71375"/>
            <a:ext cx="10515600" cy="1325563"/>
          </a:xfrm>
        </p:spPr>
        <p:txBody>
          <a:bodyPr>
            <a:normAutofit/>
          </a:bodyPr>
          <a:lstStyle/>
          <a:p>
            <a:r>
              <a:rPr lang="en-GB" sz="4000" dirty="0"/>
              <a:t>Case Study: Kent SEND re-visit (2022)</a:t>
            </a:r>
          </a:p>
        </p:txBody>
      </p:sp>
      <p:sp>
        <p:nvSpPr>
          <p:cNvPr id="10" name="TextBox 9">
            <a:extLst>
              <a:ext uri="{FF2B5EF4-FFF2-40B4-BE49-F238E27FC236}">
                <a16:creationId xmlns:a16="http://schemas.microsoft.com/office/drawing/2014/main" id="{B491CBC9-3D6E-481D-8C38-5D15C1B6C8A3}"/>
              </a:ext>
            </a:extLst>
          </p:cNvPr>
          <p:cNvSpPr txBox="1"/>
          <p:nvPr/>
        </p:nvSpPr>
        <p:spPr>
          <a:xfrm>
            <a:off x="200659" y="1396938"/>
            <a:ext cx="10515599" cy="1477328"/>
          </a:xfrm>
          <a:prstGeom prst="rect">
            <a:avLst/>
          </a:prstGeom>
          <a:noFill/>
        </p:spPr>
        <p:txBody>
          <a:bodyPr wrap="square">
            <a:spAutoFit/>
          </a:bodyPr>
          <a:lstStyle/>
          <a:p>
            <a:r>
              <a:rPr lang="en-GB" i="1" dirty="0"/>
              <a:t>“Many schools welcome children with SEND and ensure that they receive a high quality of education and care. These schools typically engage well with the local authority and attend training and update events relating to SEND. Some schools offer a warm welcome to children with SEND and their families, but participate less in locally offered training or networking events. Other schools neither participate in opportunities to share and learn from good practice nor overtly welcome children with SEND.”</a:t>
            </a:r>
          </a:p>
        </p:txBody>
      </p:sp>
      <p:sp>
        <p:nvSpPr>
          <p:cNvPr id="12" name="TextBox 11">
            <a:extLst>
              <a:ext uri="{FF2B5EF4-FFF2-40B4-BE49-F238E27FC236}">
                <a16:creationId xmlns:a16="http://schemas.microsoft.com/office/drawing/2014/main" id="{8AA718DE-E1B1-4A18-98AF-F3C1142BBC13}"/>
              </a:ext>
            </a:extLst>
          </p:cNvPr>
          <p:cNvSpPr txBox="1"/>
          <p:nvPr/>
        </p:nvSpPr>
        <p:spPr>
          <a:xfrm>
            <a:off x="200660" y="5317258"/>
            <a:ext cx="9044940" cy="923330"/>
          </a:xfrm>
          <a:prstGeom prst="rect">
            <a:avLst/>
          </a:prstGeom>
          <a:noFill/>
        </p:spPr>
        <p:txBody>
          <a:bodyPr wrap="square">
            <a:spAutoFit/>
          </a:bodyPr>
          <a:lstStyle/>
          <a:p>
            <a:r>
              <a:rPr lang="en-GB" i="1" dirty="0"/>
              <a:t>“Parents do praise the hard work and support of many individual schools, medical and local area staff and organisations. However, parents feel that they are ‘lucky’ if they find someone who listens to, and acts on, their concerns.”</a:t>
            </a:r>
          </a:p>
        </p:txBody>
      </p:sp>
      <p:sp>
        <p:nvSpPr>
          <p:cNvPr id="14" name="TextBox 13">
            <a:extLst>
              <a:ext uri="{FF2B5EF4-FFF2-40B4-BE49-F238E27FC236}">
                <a16:creationId xmlns:a16="http://schemas.microsoft.com/office/drawing/2014/main" id="{0C6ABEF7-6B48-47DF-9F02-1F5899F2508E}"/>
              </a:ext>
            </a:extLst>
          </p:cNvPr>
          <p:cNvSpPr txBox="1"/>
          <p:nvPr/>
        </p:nvSpPr>
        <p:spPr>
          <a:xfrm>
            <a:off x="200660" y="3495597"/>
            <a:ext cx="10701020" cy="1200329"/>
          </a:xfrm>
          <a:prstGeom prst="rect">
            <a:avLst/>
          </a:prstGeom>
          <a:noFill/>
        </p:spPr>
        <p:txBody>
          <a:bodyPr wrap="square">
            <a:spAutoFit/>
          </a:bodyPr>
          <a:lstStyle/>
          <a:p>
            <a:r>
              <a:rPr lang="en-GB" i="1" dirty="0"/>
              <a:t>“The inclusive quality of provision in Kent’s schools remains hugely variable. Some school leaders, heavily involved and engaged in trying to shift the culture of inclusion, state that it has regressed since the previous inspection. Young people with SEND spoke articulately to inspectors about a lack of understanding of their needs from staff at schools or colleges they have attended. “</a:t>
            </a:r>
          </a:p>
        </p:txBody>
      </p:sp>
    </p:spTree>
    <p:extLst>
      <p:ext uri="{BB962C8B-B14F-4D97-AF65-F5344CB8AC3E}">
        <p14:creationId xmlns:p14="http://schemas.microsoft.com/office/powerpoint/2010/main" val="227605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103908" y="71375"/>
            <a:ext cx="11620731" cy="1325563"/>
          </a:xfrm>
        </p:spPr>
        <p:txBody>
          <a:bodyPr>
            <a:normAutofit/>
          </a:bodyPr>
          <a:lstStyle/>
          <a:p>
            <a:r>
              <a:rPr lang="en-GB" sz="4000" dirty="0"/>
              <a:t>Case Studies: Hertfordshire School Inspections (2020 - 2022)</a:t>
            </a:r>
          </a:p>
        </p:txBody>
      </p:sp>
      <p:sp>
        <p:nvSpPr>
          <p:cNvPr id="6" name="TextBox 5">
            <a:extLst>
              <a:ext uri="{FF2B5EF4-FFF2-40B4-BE49-F238E27FC236}">
                <a16:creationId xmlns:a16="http://schemas.microsoft.com/office/drawing/2014/main" id="{BBA15C14-2807-4C1B-8B0F-A4762A1E71CC}"/>
              </a:ext>
            </a:extLst>
          </p:cNvPr>
          <p:cNvSpPr txBox="1"/>
          <p:nvPr/>
        </p:nvSpPr>
        <p:spPr>
          <a:xfrm>
            <a:off x="103908" y="1320800"/>
            <a:ext cx="2377767" cy="461665"/>
          </a:xfrm>
          <a:prstGeom prst="rect">
            <a:avLst/>
          </a:prstGeom>
          <a:noFill/>
        </p:spPr>
        <p:txBody>
          <a:bodyPr wrap="none" rtlCol="0">
            <a:spAutoFit/>
          </a:bodyPr>
          <a:lstStyle/>
          <a:p>
            <a:r>
              <a:rPr lang="en-GB" sz="2400" b="1" dirty="0"/>
              <a:t>Areas of strength</a:t>
            </a:r>
          </a:p>
        </p:txBody>
      </p:sp>
      <p:sp>
        <p:nvSpPr>
          <p:cNvPr id="8" name="TextBox 7">
            <a:extLst>
              <a:ext uri="{FF2B5EF4-FFF2-40B4-BE49-F238E27FC236}">
                <a16:creationId xmlns:a16="http://schemas.microsoft.com/office/drawing/2014/main" id="{312C010F-4B10-4FA5-8C27-1F50F0D4A1DB}"/>
              </a:ext>
            </a:extLst>
          </p:cNvPr>
          <p:cNvSpPr txBox="1"/>
          <p:nvPr/>
        </p:nvSpPr>
        <p:spPr>
          <a:xfrm>
            <a:off x="684528" y="1831561"/>
            <a:ext cx="10459489" cy="1200329"/>
          </a:xfrm>
          <a:prstGeom prst="rect">
            <a:avLst/>
          </a:prstGeom>
          <a:noFill/>
        </p:spPr>
        <p:txBody>
          <a:bodyPr wrap="square" rtlCol="0">
            <a:spAutoFit/>
          </a:bodyPr>
          <a:lstStyle/>
          <a:p>
            <a:r>
              <a:rPr lang="en-GB" i="1" dirty="0"/>
              <a:t>“Leaders are ambitious for all pupils, including pupils with special educational needs and/or disabilities (SEND). Leaders ensure that pupils with SEND get the help that they need. There are clear systems in place to help early identification and leaders make good use of specialist services. Teachers adapt their plans so that pupils with SEND can access the same curriculum as their peers.”</a:t>
            </a:r>
          </a:p>
        </p:txBody>
      </p:sp>
      <p:sp>
        <p:nvSpPr>
          <p:cNvPr id="15" name="TextBox 14">
            <a:extLst>
              <a:ext uri="{FF2B5EF4-FFF2-40B4-BE49-F238E27FC236}">
                <a16:creationId xmlns:a16="http://schemas.microsoft.com/office/drawing/2014/main" id="{95CB800B-62B9-4C06-AAD7-85402589CC76}"/>
              </a:ext>
            </a:extLst>
          </p:cNvPr>
          <p:cNvSpPr txBox="1"/>
          <p:nvPr/>
        </p:nvSpPr>
        <p:spPr>
          <a:xfrm>
            <a:off x="-287256" y="3287782"/>
            <a:ext cx="11431273" cy="1754326"/>
          </a:xfrm>
          <a:prstGeom prst="rect">
            <a:avLst/>
          </a:prstGeom>
          <a:noFill/>
        </p:spPr>
        <p:txBody>
          <a:bodyPr wrap="square">
            <a:spAutoFit/>
          </a:bodyPr>
          <a:lstStyle/>
          <a:p>
            <a:pPr marL="990600"/>
            <a:r>
              <a:rPr lang="en-GB" sz="1800" i="1" dirty="0">
                <a:effectLst/>
                <a:ea typeface="Times New Roman" panose="02020603050405020304" pitchFamily="18" charset="0"/>
                <a:cs typeface="Times New Roman" panose="02020603050405020304" pitchFamily="18" charset="0"/>
              </a:rPr>
              <a:t>"This is an inclusive school where everybody is valued. Pupils with a range of special educational needs and/or disabilities (SEND) have their needs met well.</a:t>
            </a:r>
            <a:endParaRPr lang="en-GB" sz="1800" dirty="0">
              <a:effectLst/>
              <a:ea typeface="Times New Roman" panose="02020603050405020304" pitchFamily="18" charset="0"/>
              <a:cs typeface="Times New Roman" panose="02020603050405020304" pitchFamily="18" charset="0"/>
            </a:endParaRPr>
          </a:p>
          <a:p>
            <a:pPr marL="990600"/>
            <a:r>
              <a:rPr lang="en-GB" sz="1800" i="1" dirty="0">
                <a:effectLst/>
                <a:ea typeface="Times New Roman" panose="02020603050405020304" pitchFamily="18" charset="0"/>
                <a:cs typeface="Times New Roman" panose="02020603050405020304" pitchFamily="18" charset="0"/>
              </a:rPr>
              <a:t>Leaders identify the needs of pupils with SEND accurately. Staff are well supported to plan and deliver learning that ensures pupils with SEND access the same ambitious curriculum as their peers. Where adaptations are required, for example personalised timetables, leaders work with external agencies effectively and appropriate specialist help is used to support pupils well. "</a:t>
            </a:r>
            <a:endParaRPr lang="en-GB" sz="1800" dirty="0">
              <a:effectLst/>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DC8F549-4F7A-42BF-9E4C-0FE549107E2F}"/>
              </a:ext>
            </a:extLst>
          </p:cNvPr>
          <p:cNvSpPr txBox="1"/>
          <p:nvPr/>
        </p:nvSpPr>
        <p:spPr>
          <a:xfrm>
            <a:off x="-467591" y="5165288"/>
            <a:ext cx="11620731" cy="1200329"/>
          </a:xfrm>
          <a:prstGeom prst="rect">
            <a:avLst/>
          </a:prstGeom>
          <a:noFill/>
        </p:spPr>
        <p:txBody>
          <a:bodyPr wrap="square">
            <a:spAutoFit/>
          </a:bodyPr>
          <a:lstStyle/>
          <a:p>
            <a:pPr marL="1170305"/>
            <a:r>
              <a:rPr lang="en-GB" sz="1800" i="1" dirty="0">
                <a:effectLst/>
                <a:ea typeface="Times New Roman" panose="02020603050405020304" pitchFamily="18" charset="0"/>
                <a:cs typeface="Times New Roman" panose="02020603050405020304" pitchFamily="18" charset="0"/>
              </a:rPr>
              <a:t>“The curriculum meets the needs of pupils with special educational needs and/or disabilities (SEND). Pupils with SEND are well supported so that they are fully involved in school life. Staff make expert use of information in pupils’ education, health and care plans to decide the best way for each pupil to learn. Pupils with SEND, and disadvantaged pupils, progress exceptionally well in the curriculum.”</a:t>
            </a:r>
            <a:endParaRPr lang="en-GB"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889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3A1DCA-1796-44E8-B84E-FF4FDD708A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747953"/>
            <a:ext cx="12192000" cy="1168732"/>
          </a:xfrm>
          <a:prstGeom prst="rect">
            <a:avLst/>
          </a:prstGeom>
        </p:spPr>
      </p:pic>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569652" y="231960"/>
            <a:ext cx="10515600" cy="738671"/>
          </a:xfrm>
        </p:spPr>
        <p:txBody>
          <a:bodyPr/>
          <a:lstStyle/>
          <a:p>
            <a:r>
              <a:rPr lang="en-GB" dirty="0"/>
              <a:t>How your setting can prepare </a:t>
            </a:r>
          </a:p>
        </p:txBody>
      </p:sp>
      <p:sp>
        <p:nvSpPr>
          <p:cNvPr id="9" name="Rectangle 8">
            <a:extLst>
              <a:ext uri="{FF2B5EF4-FFF2-40B4-BE49-F238E27FC236}">
                <a16:creationId xmlns:a16="http://schemas.microsoft.com/office/drawing/2014/main" id="{DDC4590B-2618-44BB-84DA-E4EDEC174DB7}"/>
              </a:ext>
            </a:extLst>
          </p:cNvPr>
          <p:cNvSpPr/>
          <p:nvPr/>
        </p:nvSpPr>
        <p:spPr>
          <a:xfrm>
            <a:off x="782716" y="1123488"/>
            <a:ext cx="4641540" cy="1424403"/>
          </a:xfrm>
          <a:prstGeom prst="rect">
            <a:avLst/>
          </a:prstGeom>
          <a:solidFill>
            <a:srgbClr val="F4F0D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Ensure your website is up-to-date and includes your SEN Information report, link to Local Offer and clear information for parents</a:t>
            </a:r>
          </a:p>
        </p:txBody>
      </p:sp>
      <p:sp>
        <p:nvSpPr>
          <p:cNvPr id="10" name="Rectangle 9">
            <a:extLst>
              <a:ext uri="{FF2B5EF4-FFF2-40B4-BE49-F238E27FC236}">
                <a16:creationId xmlns:a16="http://schemas.microsoft.com/office/drawing/2014/main" id="{E2395D25-0FCD-45F0-9E0B-5DAD30BEA884}"/>
              </a:ext>
            </a:extLst>
          </p:cNvPr>
          <p:cNvSpPr/>
          <p:nvPr/>
        </p:nvSpPr>
        <p:spPr>
          <a:xfrm>
            <a:off x="6603336" y="1123488"/>
            <a:ext cx="4641540" cy="1424403"/>
          </a:xfrm>
          <a:prstGeom prst="rect">
            <a:avLst/>
          </a:prstGeom>
          <a:solidFill>
            <a:srgbClr val="FBCEB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Be aware of % CYP being identified as having a SEND in your setting</a:t>
            </a:r>
          </a:p>
        </p:txBody>
      </p:sp>
      <p:sp>
        <p:nvSpPr>
          <p:cNvPr id="11" name="Rectangle 10">
            <a:extLst>
              <a:ext uri="{FF2B5EF4-FFF2-40B4-BE49-F238E27FC236}">
                <a16:creationId xmlns:a16="http://schemas.microsoft.com/office/drawing/2014/main" id="{1432E23B-A5F6-499A-9562-798F5E48F00A}"/>
              </a:ext>
            </a:extLst>
          </p:cNvPr>
          <p:cNvSpPr/>
          <p:nvPr/>
        </p:nvSpPr>
        <p:spPr>
          <a:xfrm>
            <a:off x="782716" y="2768362"/>
            <a:ext cx="4641540" cy="1424403"/>
          </a:xfrm>
          <a:prstGeom prst="rect">
            <a:avLst/>
          </a:prstGeom>
          <a:solidFill>
            <a:srgbClr val="C6569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GB" sz="2000" dirty="0">
              <a:solidFill>
                <a:schemeClr val="tx1"/>
              </a:solidFill>
              <a:cs typeface="Calibri Light" panose="020F0302020204030204" pitchFamily="34" charset="0"/>
            </a:endParaRPr>
          </a:p>
          <a:p>
            <a:endParaRPr lang="en-GB" sz="2000" dirty="0">
              <a:solidFill>
                <a:schemeClr val="tx1"/>
              </a:solidFill>
              <a:cs typeface="Calibri Light" panose="020F0302020204030204" pitchFamily="34" charset="0"/>
            </a:endParaRPr>
          </a:p>
          <a:p>
            <a:r>
              <a:rPr lang="en-GB" sz="2000" dirty="0">
                <a:solidFill>
                  <a:schemeClr val="tx1"/>
                </a:solidFill>
                <a:cs typeface="Calibri Light" panose="020F0302020204030204" pitchFamily="34" charset="0"/>
              </a:rPr>
              <a:t>Ensure that someone is available during visits who can access all case files and documents</a:t>
            </a:r>
          </a:p>
          <a:p>
            <a:endParaRPr lang="en-GB" sz="2000" dirty="0">
              <a:solidFill>
                <a:schemeClr val="tx1"/>
              </a:solidFill>
            </a:endParaRPr>
          </a:p>
        </p:txBody>
      </p:sp>
      <p:sp>
        <p:nvSpPr>
          <p:cNvPr id="12" name="Rectangle 11">
            <a:extLst>
              <a:ext uri="{FF2B5EF4-FFF2-40B4-BE49-F238E27FC236}">
                <a16:creationId xmlns:a16="http://schemas.microsoft.com/office/drawing/2014/main" id="{B6424435-255A-42D4-BF1E-B1ABCBC93CF5}"/>
              </a:ext>
            </a:extLst>
          </p:cNvPr>
          <p:cNvSpPr/>
          <p:nvPr/>
        </p:nvSpPr>
        <p:spPr>
          <a:xfrm>
            <a:off x="6603336" y="2768361"/>
            <a:ext cx="4641540" cy="1424403"/>
          </a:xfrm>
          <a:prstGeom prst="rect">
            <a:avLst/>
          </a:prstGeom>
          <a:solidFill>
            <a:srgbClr val="A97FA0">
              <a:alpha val="50196"/>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Ensure that staff who meet with inspectors know the CYP and their families well </a:t>
            </a:r>
          </a:p>
        </p:txBody>
      </p:sp>
      <p:sp>
        <p:nvSpPr>
          <p:cNvPr id="13" name="Rectangle 12">
            <a:extLst>
              <a:ext uri="{FF2B5EF4-FFF2-40B4-BE49-F238E27FC236}">
                <a16:creationId xmlns:a16="http://schemas.microsoft.com/office/drawing/2014/main" id="{00AD0D86-16FE-4746-8954-DC5B5BD3A118}"/>
              </a:ext>
            </a:extLst>
          </p:cNvPr>
          <p:cNvSpPr/>
          <p:nvPr/>
        </p:nvSpPr>
        <p:spPr>
          <a:xfrm>
            <a:off x="782716" y="4450392"/>
            <a:ext cx="4641540" cy="1424403"/>
          </a:xfrm>
          <a:prstGeom prst="rect">
            <a:avLst/>
          </a:prstGeom>
          <a:solidFill>
            <a:srgbClr val="0F618F">
              <a:alpha val="7098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cs typeface="Calibri Light" panose="020F0302020204030204" pitchFamily="34" charset="0"/>
              </a:rPr>
              <a:t>Have data available on outcomes for children with SEND, including exclusions and attendance</a:t>
            </a:r>
          </a:p>
        </p:txBody>
      </p:sp>
      <p:sp>
        <p:nvSpPr>
          <p:cNvPr id="14" name="Rectangle 13">
            <a:extLst>
              <a:ext uri="{FF2B5EF4-FFF2-40B4-BE49-F238E27FC236}">
                <a16:creationId xmlns:a16="http://schemas.microsoft.com/office/drawing/2014/main" id="{1EEB6CCA-355E-4E36-8C0E-A40C01D652EC}"/>
              </a:ext>
            </a:extLst>
          </p:cNvPr>
          <p:cNvSpPr/>
          <p:nvPr/>
        </p:nvSpPr>
        <p:spPr>
          <a:xfrm>
            <a:off x="6603336" y="4450392"/>
            <a:ext cx="4641540" cy="1424403"/>
          </a:xfrm>
          <a:prstGeom prst="rect">
            <a:avLst/>
          </a:prstGeom>
          <a:solidFill>
            <a:srgbClr val="158E7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Ensure you have robust processes for assess, plan, do, review</a:t>
            </a:r>
          </a:p>
          <a:p>
            <a:endParaRPr lang="en-GB" sz="2000" dirty="0">
              <a:solidFill>
                <a:schemeClr val="tx1"/>
              </a:solidFill>
            </a:endParaRPr>
          </a:p>
        </p:txBody>
      </p:sp>
      <p:pic>
        <p:nvPicPr>
          <p:cNvPr id="15" name="Picture 14">
            <a:extLst>
              <a:ext uri="{FF2B5EF4-FFF2-40B4-BE49-F238E27FC236}">
                <a16:creationId xmlns:a16="http://schemas.microsoft.com/office/drawing/2014/main" id="{1B0AEF71-C1E8-4E62-9EFB-A8422E612740}"/>
              </a:ext>
            </a:extLst>
          </p:cNvPr>
          <p:cNvPicPr>
            <a:picLocks noChangeAspect="1"/>
          </p:cNvPicPr>
          <p:nvPr/>
        </p:nvPicPr>
        <p:blipFill>
          <a:blip r:embed="rId4"/>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1581154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3A1DCA-1796-44E8-B84E-FF4FDD708A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747953"/>
            <a:ext cx="12192000" cy="1168732"/>
          </a:xfrm>
          <a:prstGeom prst="rect">
            <a:avLst/>
          </a:prstGeom>
        </p:spPr>
      </p:pic>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569652" y="231960"/>
            <a:ext cx="10515600" cy="738671"/>
          </a:xfrm>
        </p:spPr>
        <p:txBody>
          <a:bodyPr/>
          <a:lstStyle/>
          <a:p>
            <a:r>
              <a:rPr lang="en-GB" dirty="0"/>
              <a:t>How you can prepare</a:t>
            </a:r>
          </a:p>
        </p:txBody>
      </p:sp>
      <p:sp>
        <p:nvSpPr>
          <p:cNvPr id="9" name="Rectangle 8">
            <a:extLst>
              <a:ext uri="{FF2B5EF4-FFF2-40B4-BE49-F238E27FC236}">
                <a16:creationId xmlns:a16="http://schemas.microsoft.com/office/drawing/2014/main" id="{DDC4590B-2618-44BB-84DA-E4EDEC174DB7}"/>
              </a:ext>
            </a:extLst>
          </p:cNvPr>
          <p:cNvSpPr/>
          <p:nvPr/>
        </p:nvSpPr>
        <p:spPr>
          <a:xfrm>
            <a:off x="782716" y="1123488"/>
            <a:ext cx="4641540" cy="1424403"/>
          </a:xfrm>
          <a:prstGeom prst="rect">
            <a:avLst/>
          </a:prstGeom>
          <a:solidFill>
            <a:srgbClr val="F4F0D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Calibri Light" panose="020F0302020204030204" pitchFamily="34" charset="0"/>
              <a:cs typeface="Calibri Light" panose="020F0302020204030204" pitchFamily="34" charset="0"/>
            </a:endParaRPr>
          </a:p>
          <a:p>
            <a:r>
              <a:rPr lang="en-GB" sz="2000" dirty="0">
                <a:solidFill>
                  <a:schemeClr val="tx1"/>
                </a:solidFill>
                <a:cs typeface="Calibri Light" panose="020F0302020204030204" pitchFamily="34" charset="0"/>
              </a:rPr>
              <a:t>Have in your mind work you are proud of because of the difference it has made to CYP &amp; families</a:t>
            </a:r>
          </a:p>
          <a:p>
            <a:pPr algn="ctr"/>
            <a:endParaRPr lang="en-GB" dirty="0">
              <a:solidFill>
                <a:schemeClr val="tx1"/>
              </a:solidFill>
            </a:endParaRPr>
          </a:p>
        </p:txBody>
      </p:sp>
      <p:sp>
        <p:nvSpPr>
          <p:cNvPr id="10" name="Rectangle 9">
            <a:extLst>
              <a:ext uri="{FF2B5EF4-FFF2-40B4-BE49-F238E27FC236}">
                <a16:creationId xmlns:a16="http://schemas.microsoft.com/office/drawing/2014/main" id="{E2395D25-0FCD-45F0-9E0B-5DAD30BEA884}"/>
              </a:ext>
            </a:extLst>
          </p:cNvPr>
          <p:cNvSpPr/>
          <p:nvPr/>
        </p:nvSpPr>
        <p:spPr>
          <a:xfrm>
            <a:off x="6603336" y="1123488"/>
            <a:ext cx="4641540" cy="1424403"/>
          </a:xfrm>
          <a:prstGeom prst="rect">
            <a:avLst/>
          </a:prstGeom>
          <a:solidFill>
            <a:srgbClr val="FBCEB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cs typeface="Calibri Light" panose="020F0302020204030204" pitchFamily="34" charset="0"/>
              </a:rPr>
              <a:t>Ensure your records are updated and always reflect the voice of the child, young person and family</a:t>
            </a:r>
          </a:p>
          <a:p>
            <a:pPr algn="ctr"/>
            <a:endParaRPr lang="en-GB" dirty="0">
              <a:solidFill>
                <a:schemeClr val="tx1"/>
              </a:solidFill>
            </a:endParaRPr>
          </a:p>
        </p:txBody>
      </p:sp>
      <p:sp>
        <p:nvSpPr>
          <p:cNvPr id="11" name="Rectangle 10">
            <a:extLst>
              <a:ext uri="{FF2B5EF4-FFF2-40B4-BE49-F238E27FC236}">
                <a16:creationId xmlns:a16="http://schemas.microsoft.com/office/drawing/2014/main" id="{1432E23B-A5F6-499A-9562-798F5E48F00A}"/>
              </a:ext>
            </a:extLst>
          </p:cNvPr>
          <p:cNvSpPr/>
          <p:nvPr/>
        </p:nvSpPr>
        <p:spPr>
          <a:xfrm>
            <a:off x="782716" y="2768362"/>
            <a:ext cx="4641540" cy="1424403"/>
          </a:xfrm>
          <a:prstGeom prst="rect">
            <a:avLst/>
          </a:prstGeom>
          <a:solidFill>
            <a:srgbClr val="C6569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solidFill>
              <a:cs typeface="Calibri Light" panose="020F0302020204030204" pitchFamily="34" charset="0"/>
            </a:endParaRPr>
          </a:p>
          <a:p>
            <a:r>
              <a:rPr lang="en-GB" sz="2000" dirty="0">
                <a:solidFill>
                  <a:schemeClr val="tx1"/>
                </a:solidFill>
                <a:cs typeface="Calibri Light" panose="020F0302020204030204" pitchFamily="34" charset="0"/>
              </a:rPr>
              <a:t>Familiarise yourself with the CYP you support and their EHCP - the outcomes in their EHCP should align with your work</a:t>
            </a:r>
            <a:endParaRPr lang="en-US" sz="2000" dirty="0">
              <a:solidFill>
                <a:schemeClr val="tx1"/>
              </a:solidFill>
              <a:cs typeface="Calibri Light" panose="020F0302020204030204" pitchFamily="34" charset="0"/>
            </a:endParaRPr>
          </a:p>
          <a:p>
            <a:pPr algn="ctr"/>
            <a:endParaRPr lang="en-GB" dirty="0">
              <a:solidFill>
                <a:schemeClr val="tx1"/>
              </a:solidFill>
            </a:endParaRPr>
          </a:p>
        </p:txBody>
      </p:sp>
      <p:sp>
        <p:nvSpPr>
          <p:cNvPr id="12" name="Rectangle 11">
            <a:extLst>
              <a:ext uri="{FF2B5EF4-FFF2-40B4-BE49-F238E27FC236}">
                <a16:creationId xmlns:a16="http://schemas.microsoft.com/office/drawing/2014/main" id="{B6424435-255A-42D4-BF1E-B1ABCBC93CF5}"/>
              </a:ext>
            </a:extLst>
          </p:cNvPr>
          <p:cNvSpPr/>
          <p:nvPr/>
        </p:nvSpPr>
        <p:spPr>
          <a:xfrm>
            <a:off x="6603336" y="2768361"/>
            <a:ext cx="4641540" cy="1424403"/>
          </a:xfrm>
          <a:prstGeom prst="rect">
            <a:avLst/>
          </a:prstGeom>
          <a:solidFill>
            <a:srgbClr val="A97FA0">
              <a:alpha val="50196"/>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Visit </a:t>
            </a:r>
            <a:r>
              <a:rPr lang="en-GB" sz="2000" dirty="0">
                <a:solidFill>
                  <a:srgbClr val="0070C0"/>
                </a:solidFill>
                <a:hlinkClick r:id="rId4">
                  <a:extLst>
                    <a:ext uri="{A12FA001-AC4F-418D-AE19-62706E023703}">
                      <ahyp:hlinkClr xmlns:ahyp="http://schemas.microsoft.com/office/drawing/2018/hyperlinkcolor" val="tx"/>
                    </a:ext>
                  </a:extLst>
                </a:hlinkClick>
              </a:rPr>
              <a:t>Hertfordshire SEND Inspection One-stop Shop</a:t>
            </a:r>
            <a:r>
              <a:rPr lang="en-GB" sz="2000" dirty="0">
                <a:solidFill>
                  <a:srgbClr val="0070C0"/>
                </a:solidFill>
              </a:rPr>
              <a:t> </a:t>
            </a:r>
            <a:r>
              <a:rPr lang="en-GB" sz="2000" dirty="0">
                <a:solidFill>
                  <a:schemeClr val="tx1"/>
                </a:solidFill>
              </a:rPr>
              <a:t>and familiarise yourself with the new framework</a:t>
            </a:r>
          </a:p>
        </p:txBody>
      </p:sp>
      <p:sp>
        <p:nvSpPr>
          <p:cNvPr id="13" name="Rectangle 12">
            <a:extLst>
              <a:ext uri="{FF2B5EF4-FFF2-40B4-BE49-F238E27FC236}">
                <a16:creationId xmlns:a16="http://schemas.microsoft.com/office/drawing/2014/main" id="{00AD0D86-16FE-4746-8954-DC5B5BD3A118}"/>
              </a:ext>
            </a:extLst>
          </p:cNvPr>
          <p:cNvSpPr/>
          <p:nvPr/>
        </p:nvSpPr>
        <p:spPr>
          <a:xfrm>
            <a:off x="782716" y="4450392"/>
            <a:ext cx="4641540" cy="1424403"/>
          </a:xfrm>
          <a:prstGeom prst="rect">
            <a:avLst/>
          </a:prstGeom>
          <a:solidFill>
            <a:srgbClr val="0F618F">
              <a:alpha val="7098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solidFill>
              <a:cs typeface="Calibri Light" panose="020F0302020204030204" pitchFamily="34" charset="0"/>
            </a:endParaRPr>
          </a:p>
          <a:p>
            <a:r>
              <a:rPr lang="en-GB" sz="2000" dirty="0">
                <a:solidFill>
                  <a:schemeClr val="tx1"/>
                </a:solidFill>
                <a:cs typeface="Calibri Light" panose="020F0302020204030204" pitchFamily="34" charset="0"/>
              </a:rPr>
              <a:t>Read the </a:t>
            </a:r>
            <a:r>
              <a:rPr lang="en-GB" sz="2000" dirty="0">
                <a:solidFill>
                  <a:schemeClr val="accent5">
                    <a:lumMod val="60000"/>
                    <a:lumOff val="40000"/>
                  </a:schemeClr>
                </a:solidFill>
                <a:hlinkClick r:id="rId5">
                  <a:extLst>
                    <a:ext uri="{A12FA001-AC4F-418D-AE19-62706E023703}">
                      <ahyp:hlinkClr xmlns:ahyp="http://schemas.microsoft.com/office/drawing/2018/hyperlinkcolor" val="tx"/>
                    </a:ext>
                  </a:extLst>
                </a:hlinkClick>
              </a:rPr>
              <a:t>SEND Strategy 2022 - 2025 </a:t>
            </a:r>
            <a:r>
              <a:rPr lang="en-GB" sz="2000" dirty="0">
                <a:solidFill>
                  <a:schemeClr val="tx1"/>
                </a:solidFill>
              </a:rPr>
              <a:t>and think about how your work contributes to our ambitions </a:t>
            </a:r>
          </a:p>
          <a:p>
            <a:endParaRPr lang="en-GB" sz="2000" dirty="0">
              <a:solidFill>
                <a:schemeClr val="tx1"/>
              </a:solidFill>
            </a:endParaRPr>
          </a:p>
          <a:p>
            <a:pPr algn="ctr"/>
            <a:endParaRPr lang="en-GB" dirty="0">
              <a:solidFill>
                <a:schemeClr val="tx1"/>
              </a:solidFill>
            </a:endParaRPr>
          </a:p>
        </p:txBody>
      </p:sp>
      <p:sp>
        <p:nvSpPr>
          <p:cNvPr id="14" name="Rectangle 13">
            <a:extLst>
              <a:ext uri="{FF2B5EF4-FFF2-40B4-BE49-F238E27FC236}">
                <a16:creationId xmlns:a16="http://schemas.microsoft.com/office/drawing/2014/main" id="{1EEB6CCA-355E-4E36-8C0E-A40C01D652EC}"/>
              </a:ext>
            </a:extLst>
          </p:cNvPr>
          <p:cNvSpPr/>
          <p:nvPr/>
        </p:nvSpPr>
        <p:spPr>
          <a:xfrm>
            <a:off x="6603336" y="4450392"/>
            <a:ext cx="4641540" cy="1424403"/>
          </a:xfrm>
          <a:prstGeom prst="rect">
            <a:avLst/>
          </a:prstGeom>
          <a:solidFill>
            <a:srgbClr val="158E7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cs typeface="Calibri Light" panose="020F0302020204030204" pitchFamily="34" charset="0"/>
              </a:rPr>
              <a:t>Ensure that you have a regular item on the agenda at team meetings to discuss how you are preparing</a:t>
            </a:r>
          </a:p>
          <a:p>
            <a:endParaRPr lang="en-GB" dirty="0">
              <a:solidFill>
                <a:schemeClr val="tx1"/>
              </a:solidFill>
            </a:endParaRPr>
          </a:p>
        </p:txBody>
      </p:sp>
      <p:pic>
        <p:nvPicPr>
          <p:cNvPr id="15" name="Picture 14">
            <a:extLst>
              <a:ext uri="{FF2B5EF4-FFF2-40B4-BE49-F238E27FC236}">
                <a16:creationId xmlns:a16="http://schemas.microsoft.com/office/drawing/2014/main" id="{1B0AEF71-C1E8-4E62-9EFB-A8422E612740}"/>
              </a:ext>
            </a:extLst>
          </p:cNvPr>
          <p:cNvPicPr>
            <a:picLocks noChangeAspect="1"/>
          </p:cNvPicPr>
          <p:nvPr/>
        </p:nvPicPr>
        <p:blipFill>
          <a:blip r:embed="rId6"/>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3095047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740545" y="270298"/>
            <a:ext cx="10515600" cy="815605"/>
          </a:xfrm>
        </p:spPr>
        <p:txBody>
          <a:bodyPr/>
          <a:lstStyle/>
          <a:p>
            <a:r>
              <a:rPr lang="en-GB" dirty="0"/>
              <a:t>When meeting inspectors</a:t>
            </a:r>
          </a:p>
        </p:txBody>
      </p:sp>
      <p:sp>
        <p:nvSpPr>
          <p:cNvPr id="3" name="Content Placeholder 2">
            <a:extLst>
              <a:ext uri="{FF2B5EF4-FFF2-40B4-BE49-F238E27FC236}">
                <a16:creationId xmlns:a16="http://schemas.microsoft.com/office/drawing/2014/main" id="{04554F6C-09E0-4DB7-BC38-646DE6B2576D}"/>
              </a:ext>
            </a:extLst>
          </p:cNvPr>
          <p:cNvSpPr>
            <a:spLocks noGrp="1"/>
          </p:cNvSpPr>
          <p:nvPr>
            <p:ph idx="1"/>
          </p:nvPr>
        </p:nvSpPr>
        <p:spPr>
          <a:xfrm>
            <a:off x="740545" y="1085903"/>
            <a:ext cx="10515600" cy="4351338"/>
          </a:xfrm>
        </p:spPr>
        <p:txBody>
          <a:bodyPr>
            <a:noAutofit/>
          </a:bodyPr>
          <a:lstStyle/>
          <a:p>
            <a:pPr marL="342900" indent="-342900">
              <a:lnSpc>
                <a:spcPct val="114000"/>
              </a:lnSpc>
              <a:spcBef>
                <a:spcPct val="0"/>
              </a:spcBef>
              <a:buFont typeface="Wingdings" panose="05000000000000000000" pitchFamily="2" charset="2"/>
              <a:buChar char="ü"/>
              <a:defRPr/>
            </a:pPr>
            <a:r>
              <a:rPr lang="en-GB" altLang="en-US" sz="2000" dirty="0">
                <a:cs typeface="Calibri Light" panose="020F0302020204030204" pitchFamily="34" charset="0"/>
              </a:rPr>
              <a:t>Be relaxed and confident about the good work you have done</a:t>
            </a:r>
          </a:p>
          <a:p>
            <a:pPr marL="342900" indent="-342900">
              <a:lnSpc>
                <a:spcPct val="114000"/>
              </a:lnSpc>
              <a:spcBef>
                <a:spcPct val="0"/>
              </a:spcBef>
              <a:buFont typeface="Wingdings" panose="05000000000000000000" pitchFamily="2" charset="2"/>
              <a:buChar char="ü"/>
              <a:defRPr/>
            </a:pPr>
            <a:r>
              <a:rPr lang="en-GB" altLang="en-US" sz="2000" dirty="0">
                <a:cs typeface="Calibri Light" panose="020F0302020204030204" pitchFamily="34" charset="0"/>
              </a:rPr>
              <a:t>Have at least two good examples of CYP and families that you support ready to talk about if you are asked, as well as some that are going less well – think about how you would talk about these</a:t>
            </a:r>
          </a:p>
          <a:p>
            <a:pPr marL="342900" indent="-342900">
              <a:lnSpc>
                <a:spcPct val="114000"/>
              </a:lnSpc>
              <a:spcBef>
                <a:spcPct val="0"/>
              </a:spcBef>
              <a:buFont typeface="Wingdings" panose="05000000000000000000" pitchFamily="2" charset="2"/>
              <a:buChar char="ü"/>
              <a:defRPr/>
            </a:pPr>
            <a:r>
              <a:rPr lang="en-GB" sz="2000" dirty="0">
                <a:ea typeface="Tahoma" panose="020B0604030504040204" pitchFamily="34" charset="0"/>
                <a:cs typeface="Calibri Light" panose="020F0302020204030204" pitchFamily="34" charset="0"/>
              </a:rPr>
              <a:t>Know the key messages you need to get across, know your CYP and families, know where the documents within your case files are, and be able to talk about the good outcomes you have achieved to improve the lived experience for the child/children</a:t>
            </a:r>
          </a:p>
          <a:p>
            <a:pPr marL="342900" indent="-342900">
              <a:lnSpc>
                <a:spcPct val="114000"/>
              </a:lnSpc>
              <a:spcBef>
                <a:spcPct val="0"/>
              </a:spcBef>
              <a:buFont typeface="Wingdings" panose="05000000000000000000" pitchFamily="2" charset="2"/>
              <a:buChar char="ü"/>
              <a:defRPr/>
            </a:pPr>
            <a:r>
              <a:rPr lang="en-GB" sz="2000" dirty="0">
                <a:ea typeface="Tahoma" panose="020B0604030504040204" pitchFamily="34" charset="0"/>
                <a:cs typeface="Calibri Light" panose="020F0302020204030204" pitchFamily="34" charset="0"/>
              </a:rPr>
              <a:t>Talk about the good work you have done with multi-agency partners i.e. social care, health, education, young people services, police which have resulted in improved outcomes for the child</a:t>
            </a:r>
          </a:p>
          <a:p>
            <a:pPr marL="342900" indent="-342900">
              <a:lnSpc>
                <a:spcPct val="114000"/>
              </a:lnSpc>
              <a:spcBef>
                <a:spcPct val="0"/>
              </a:spcBef>
              <a:buFont typeface="Wingdings" panose="05000000000000000000" pitchFamily="2" charset="2"/>
              <a:buChar char="ü"/>
              <a:defRPr/>
            </a:pPr>
            <a:r>
              <a:rPr lang="en-GB" sz="2000" dirty="0">
                <a:ea typeface="Tahoma" panose="020B0604030504040204" pitchFamily="34" charset="0"/>
                <a:cs typeface="Calibri Light" panose="020F0302020204030204" pitchFamily="34" charset="0"/>
              </a:rPr>
              <a:t>Make sure you are in control of what you show the inspectors. If it is a face to face visit, ask to use your own laptop/desktop and hold on to your keyboard and mouse</a:t>
            </a:r>
          </a:p>
          <a:p>
            <a:pPr marL="342900" indent="-342900">
              <a:lnSpc>
                <a:spcPct val="114000"/>
              </a:lnSpc>
              <a:spcBef>
                <a:spcPct val="0"/>
              </a:spcBef>
              <a:buFont typeface="Wingdings" panose="05000000000000000000" pitchFamily="2" charset="2"/>
              <a:buChar char="ü"/>
              <a:defRPr/>
            </a:pPr>
            <a:r>
              <a:rPr lang="en-GB" sz="2000" dirty="0">
                <a:ea typeface="Tahoma" panose="020B0604030504040204" pitchFamily="34" charset="0"/>
                <a:cs typeface="Calibri Light" panose="020F0302020204030204" pitchFamily="34" charset="0"/>
              </a:rPr>
              <a:t>Ensure you feedback to your manager straight after the inspector has gone</a:t>
            </a:r>
            <a:endParaRPr lang="en-GB" sz="2000" dirty="0"/>
          </a:p>
          <a:p>
            <a:pPr marL="0" indent="0">
              <a:buNone/>
            </a:pPr>
            <a:endParaRPr lang="en-GB" sz="2000" dirty="0"/>
          </a:p>
        </p:txBody>
      </p:sp>
      <p:pic>
        <p:nvPicPr>
          <p:cNvPr id="5" name="Picture 4">
            <a:extLst>
              <a:ext uri="{FF2B5EF4-FFF2-40B4-BE49-F238E27FC236}">
                <a16:creationId xmlns:a16="http://schemas.microsoft.com/office/drawing/2014/main" id="{9E67F92F-B69B-444A-BD2F-486C965FA95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pic>
        <p:nvPicPr>
          <p:cNvPr id="6" name="Picture 5">
            <a:extLst>
              <a:ext uri="{FF2B5EF4-FFF2-40B4-BE49-F238E27FC236}">
                <a16:creationId xmlns:a16="http://schemas.microsoft.com/office/drawing/2014/main" id="{AAF6A34A-6D05-41C4-AB10-3C51D22E1548}"/>
              </a:ext>
            </a:extLst>
          </p:cNvPr>
          <p:cNvPicPr>
            <a:picLocks noChangeAspect="1"/>
          </p:cNvPicPr>
          <p:nvPr/>
        </p:nvPicPr>
        <p:blipFill>
          <a:blip r:embed="rId3"/>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1538494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67F92F-B69B-444A-BD2F-486C965FA95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740545" y="137133"/>
            <a:ext cx="10515600" cy="815605"/>
          </a:xfrm>
        </p:spPr>
        <p:txBody>
          <a:bodyPr/>
          <a:lstStyle/>
          <a:p>
            <a:r>
              <a:rPr lang="en-GB" dirty="0"/>
              <a:t>When meeting inspectors (2)</a:t>
            </a:r>
          </a:p>
        </p:txBody>
      </p:sp>
      <p:sp>
        <p:nvSpPr>
          <p:cNvPr id="3" name="Content Placeholder 2">
            <a:extLst>
              <a:ext uri="{FF2B5EF4-FFF2-40B4-BE49-F238E27FC236}">
                <a16:creationId xmlns:a16="http://schemas.microsoft.com/office/drawing/2014/main" id="{04554F6C-09E0-4DB7-BC38-646DE6B2576D}"/>
              </a:ext>
            </a:extLst>
          </p:cNvPr>
          <p:cNvSpPr>
            <a:spLocks noGrp="1"/>
          </p:cNvSpPr>
          <p:nvPr>
            <p:ph idx="1"/>
          </p:nvPr>
        </p:nvSpPr>
        <p:spPr>
          <a:xfrm>
            <a:off x="740545" y="1209770"/>
            <a:ext cx="10515600" cy="4959790"/>
          </a:xfrm>
        </p:spPr>
        <p:txBody>
          <a:bodyPr>
            <a:noAutofit/>
          </a:bodyPr>
          <a:lstStyle/>
          <a:p>
            <a:pPr marL="285750" indent="-285750">
              <a:buFont typeface="Wingdings" panose="05000000000000000000" pitchFamily="2" charset="2"/>
              <a:buChar char=""/>
              <a:defRPr/>
            </a:pPr>
            <a:r>
              <a:rPr lang="en-GB" altLang="en-US" sz="2000" dirty="0">
                <a:cs typeface="Calibri Light" panose="020F0302020204030204" pitchFamily="34" charset="0"/>
              </a:rPr>
              <a:t>Try not to worry – you have good work to be proud of</a:t>
            </a:r>
          </a:p>
          <a:p>
            <a:pPr marL="285750" indent="-285750">
              <a:buFont typeface="Wingdings" panose="05000000000000000000" pitchFamily="2" charset="2"/>
              <a:buChar char=""/>
              <a:defRPr/>
            </a:pPr>
            <a:r>
              <a:rPr lang="en-GB" altLang="en-US" sz="2000" dirty="0">
                <a:cs typeface="Calibri Light" panose="020F0302020204030204" pitchFamily="34" charset="0"/>
              </a:rPr>
              <a:t>Don’t get rattled if you don’t know the answer to a question, just say you will find out and get back to them</a:t>
            </a:r>
          </a:p>
          <a:p>
            <a:pPr marL="285750" indent="-285750">
              <a:buFont typeface="Wingdings" panose="05000000000000000000" pitchFamily="2" charset="2"/>
              <a:buChar char=""/>
              <a:defRPr/>
            </a:pPr>
            <a:r>
              <a:rPr lang="en-GB" altLang="en-US" sz="2000" dirty="0">
                <a:cs typeface="Calibri Light" panose="020F0302020204030204" pitchFamily="34" charset="0"/>
              </a:rPr>
              <a:t>Don’t get into conversations about areas you are not sure about, steer the conversation away and back to what you know</a:t>
            </a:r>
          </a:p>
          <a:p>
            <a:pPr marL="285750" indent="-285750">
              <a:buFont typeface="Wingdings" panose="05000000000000000000" pitchFamily="2" charset="2"/>
              <a:buChar char=""/>
              <a:defRPr/>
            </a:pPr>
            <a:r>
              <a:rPr lang="en-GB" altLang="en-US" sz="2000" dirty="0">
                <a:cs typeface="Calibri Light" panose="020F0302020204030204" pitchFamily="34" charset="0"/>
              </a:rPr>
              <a:t>Don’t complain about or bad mouth other teams or other agencies – we are all in this together</a:t>
            </a:r>
          </a:p>
          <a:p>
            <a:pPr marL="285750" indent="-285750">
              <a:buFont typeface="Wingdings" panose="05000000000000000000" pitchFamily="2" charset="2"/>
              <a:buChar char=""/>
              <a:defRPr/>
            </a:pPr>
            <a:r>
              <a:rPr lang="en-GB" altLang="en-US" sz="2000" dirty="0">
                <a:cs typeface="Calibri Light" panose="020F0302020204030204" pitchFamily="34" charset="0"/>
              </a:rPr>
              <a:t>If you are asked to select CYP and families that you support, don’t select any that you are not 100% confident about</a:t>
            </a:r>
          </a:p>
          <a:p>
            <a:pPr marL="285750" indent="-285750">
              <a:buFont typeface="Wingdings" panose="05000000000000000000" pitchFamily="2" charset="2"/>
              <a:buChar char=""/>
              <a:defRPr/>
            </a:pPr>
            <a:r>
              <a:rPr lang="en-US" altLang="en-US" sz="2000" dirty="0"/>
              <a:t>Whilst you can show inspectors records on your screen, </a:t>
            </a:r>
            <a:r>
              <a:rPr lang="en-US" altLang="en-US" sz="2000" b="1" dirty="0"/>
              <a:t>don’t </a:t>
            </a:r>
            <a:r>
              <a:rPr lang="en-US" altLang="en-US" sz="2000" dirty="0"/>
              <a:t>share or send any evidence, data or audits to them, as this</a:t>
            </a:r>
            <a:r>
              <a:rPr lang="en-US" altLang="en-US" sz="2000" dirty="0">
                <a:cs typeface="Tahoma" panose="020B0604030504040204" pitchFamily="34" charset="0"/>
              </a:rPr>
              <a:t> must be sent </a:t>
            </a:r>
            <a:r>
              <a:rPr lang="en-US" altLang="en-US" sz="2000" i="1" dirty="0">
                <a:cs typeface="Tahoma" panose="020B0604030504040204" pitchFamily="34" charset="0"/>
              </a:rPr>
              <a:t>via</a:t>
            </a:r>
            <a:r>
              <a:rPr lang="en-US" altLang="en-US" sz="2000" dirty="0">
                <a:cs typeface="Tahoma" panose="020B0604030504040204" pitchFamily="34" charset="0"/>
              </a:rPr>
              <a:t> a central point. Contact </a:t>
            </a:r>
            <a:r>
              <a:rPr lang="en-US" altLang="en-US" sz="2000" u="sng" dirty="0">
                <a:solidFill>
                  <a:srgbClr val="00B0F0"/>
                </a:solidFill>
                <a:cs typeface="Tahoma" panose="020B0604030504040204" pitchFamily="34" charset="0"/>
                <a:hlinkClick r:id="rId3"/>
              </a:rPr>
              <a:t>SENDInspection.Comms@hertfordshire.gov.uk</a:t>
            </a:r>
            <a:r>
              <a:rPr lang="en-US" altLang="en-US" sz="2000" u="sng" dirty="0">
                <a:solidFill>
                  <a:srgbClr val="00B0F0"/>
                </a:solidFill>
                <a:cs typeface="Tahoma" panose="020B0604030504040204" pitchFamily="34" charset="0"/>
              </a:rPr>
              <a:t> </a:t>
            </a:r>
            <a:r>
              <a:rPr lang="en-US" altLang="en-US" sz="2000" dirty="0">
                <a:cs typeface="Tahoma" panose="020B0604030504040204" pitchFamily="34" charset="0"/>
              </a:rPr>
              <a:t>if you have been asked to share additional information with inspectors</a:t>
            </a:r>
          </a:p>
          <a:p>
            <a:pPr marL="0" indent="0">
              <a:buNone/>
            </a:pPr>
            <a:endParaRPr lang="en-GB" sz="2000" dirty="0"/>
          </a:p>
        </p:txBody>
      </p:sp>
      <p:pic>
        <p:nvPicPr>
          <p:cNvPr id="6" name="Picture 5">
            <a:extLst>
              <a:ext uri="{FF2B5EF4-FFF2-40B4-BE49-F238E27FC236}">
                <a16:creationId xmlns:a16="http://schemas.microsoft.com/office/drawing/2014/main" id="{DE8687CA-4B99-4F56-B4A9-F3FEA507BDE8}"/>
              </a:ext>
            </a:extLst>
          </p:cNvPr>
          <p:cNvPicPr>
            <a:picLocks noChangeAspect="1"/>
          </p:cNvPicPr>
          <p:nvPr/>
        </p:nvPicPr>
        <p:blipFill>
          <a:blip r:embed="rId4"/>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186733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p:txBody>
          <a:bodyPr/>
          <a:lstStyle/>
          <a:p>
            <a:r>
              <a:rPr lang="en-GB" dirty="0"/>
              <a:t>Aim of this session</a:t>
            </a:r>
          </a:p>
        </p:txBody>
      </p:sp>
      <p:sp>
        <p:nvSpPr>
          <p:cNvPr id="3" name="Content Placeholder 2">
            <a:extLst>
              <a:ext uri="{FF2B5EF4-FFF2-40B4-BE49-F238E27FC236}">
                <a16:creationId xmlns:a16="http://schemas.microsoft.com/office/drawing/2014/main" id="{04554F6C-09E0-4DB7-BC38-646DE6B2576D}"/>
              </a:ext>
            </a:extLst>
          </p:cNvPr>
          <p:cNvSpPr>
            <a:spLocks noGrp="1"/>
          </p:cNvSpPr>
          <p:nvPr>
            <p:ph idx="1"/>
          </p:nvPr>
        </p:nvSpPr>
        <p:spPr/>
        <p:txBody>
          <a:bodyPr/>
          <a:lstStyle/>
          <a:p>
            <a:r>
              <a:rPr lang="en-GB" dirty="0"/>
              <a:t>To present information regarding SEND inspection to early years settings, schools and colleges who are part of Hertfordshire’s Area SEND Partnership</a:t>
            </a:r>
          </a:p>
          <a:p>
            <a:r>
              <a:rPr lang="en-GB" dirty="0"/>
              <a:t>To help you prepare for a SEND inspection, ensuring you are aware of the format and scope of an inspection and know what to do if you are visited</a:t>
            </a:r>
          </a:p>
          <a:p>
            <a:r>
              <a:rPr lang="en-GB" dirty="0"/>
              <a:t>To reflect on key messages and practice  </a:t>
            </a:r>
          </a:p>
          <a:p>
            <a:endParaRPr lang="en-GB" dirty="0"/>
          </a:p>
        </p:txBody>
      </p:sp>
      <p:pic>
        <p:nvPicPr>
          <p:cNvPr id="5" name="Picture 4">
            <a:extLst>
              <a:ext uri="{FF2B5EF4-FFF2-40B4-BE49-F238E27FC236}">
                <a16:creationId xmlns:a16="http://schemas.microsoft.com/office/drawing/2014/main" id="{4AC8FF77-C3B2-47BF-B8BA-0B679E2EB5C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pic>
        <p:nvPicPr>
          <p:cNvPr id="6" name="Picture 5">
            <a:extLst>
              <a:ext uri="{FF2B5EF4-FFF2-40B4-BE49-F238E27FC236}">
                <a16:creationId xmlns:a16="http://schemas.microsoft.com/office/drawing/2014/main" id="{6CCD692C-8410-450F-AA63-D2D598507843}"/>
              </a:ext>
            </a:extLst>
          </p:cNvPr>
          <p:cNvPicPr>
            <a:picLocks noChangeAspect="1"/>
          </p:cNvPicPr>
          <p:nvPr/>
        </p:nvPicPr>
        <p:blipFill>
          <a:blip r:embed="rId3"/>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292884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D63674-93BA-4645-82CA-CB1B6DF597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pic>
        <p:nvPicPr>
          <p:cNvPr id="7" name="Picture 6">
            <a:extLst>
              <a:ext uri="{FF2B5EF4-FFF2-40B4-BE49-F238E27FC236}">
                <a16:creationId xmlns:a16="http://schemas.microsoft.com/office/drawing/2014/main" id="{361136F8-90B3-4037-BD65-32DE2D1C3A2C}"/>
              </a:ext>
            </a:extLst>
          </p:cNvPr>
          <p:cNvPicPr>
            <a:picLocks noChangeAspect="1"/>
          </p:cNvPicPr>
          <p:nvPr/>
        </p:nvPicPr>
        <p:blipFill>
          <a:blip r:embed="rId3"/>
          <a:stretch>
            <a:fillRect/>
          </a:stretch>
        </p:blipFill>
        <p:spPr>
          <a:xfrm>
            <a:off x="0" y="0"/>
            <a:ext cx="12192000" cy="4950823"/>
          </a:xfrm>
          <a:prstGeom prst="rect">
            <a:avLst/>
          </a:prstGeom>
        </p:spPr>
      </p:pic>
      <p:pic>
        <p:nvPicPr>
          <p:cNvPr id="6" name="Picture 5">
            <a:extLst>
              <a:ext uri="{FF2B5EF4-FFF2-40B4-BE49-F238E27FC236}">
                <a16:creationId xmlns:a16="http://schemas.microsoft.com/office/drawing/2014/main" id="{6DAA9B49-620E-4025-9523-25B77975572A}"/>
              </a:ext>
            </a:extLst>
          </p:cNvPr>
          <p:cNvPicPr>
            <a:picLocks noChangeAspect="1"/>
          </p:cNvPicPr>
          <p:nvPr/>
        </p:nvPicPr>
        <p:blipFill>
          <a:blip r:embed="rId4"/>
          <a:stretch>
            <a:fillRect/>
          </a:stretch>
        </p:blipFill>
        <p:spPr>
          <a:xfrm>
            <a:off x="7925207" y="6079414"/>
            <a:ext cx="2433639" cy="707211"/>
          </a:xfrm>
          <a:prstGeom prst="rect">
            <a:avLst/>
          </a:prstGeom>
        </p:spPr>
      </p:pic>
      <p:sp>
        <p:nvSpPr>
          <p:cNvPr id="2" name="TextBox 1">
            <a:extLst>
              <a:ext uri="{FF2B5EF4-FFF2-40B4-BE49-F238E27FC236}">
                <a16:creationId xmlns:a16="http://schemas.microsoft.com/office/drawing/2014/main" id="{5E03D407-F263-42AB-A252-777D39101FD9}"/>
              </a:ext>
            </a:extLst>
          </p:cNvPr>
          <p:cNvSpPr txBox="1"/>
          <p:nvPr/>
        </p:nvSpPr>
        <p:spPr>
          <a:xfrm>
            <a:off x="31815" y="4950823"/>
            <a:ext cx="9110211" cy="646331"/>
          </a:xfrm>
          <a:prstGeom prst="rect">
            <a:avLst/>
          </a:prstGeom>
          <a:noFill/>
        </p:spPr>
        <p:txBody>
          <a:bodyPr wrap="square" rtlCol="0">
            <a:spAutoFit/>
          </a:bodyPr>
          <a:lstStyle/>
          <a:p>
            <a:r>
              <a:rPr lang="en-GB" dirty="0"/>
              <a:t>Remember that the Hertfordshire Local Offer is a great source of information for you, CYP and parents, continue to promote it in your communications</a:t>
            </a:r>
          </a:p>
        </p:txBody>
      </p:sp>
    </p:spTree>
    <p:extLst>
      <p:ext uri="{BB962C8B-B14F-4D97-AF65-F5344CB8AC3E}">
        <p14:creationId xmlns:p14="http://schemas.microsoft.com/office/powerpoint/2010/main" val="145026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586B-955D-4A33-9C12-94271B097E4D}"/>
              </a:ext>
            </a:extLst>
          </p:cNvPr>
          <p:cNvSpPr>
            <a:spLocks noGrp="1"/>
          </p:cNvSpPr>
          <p:nvPr>
            <p:ph type="title"/>
          </p:nvPr>
        </p:nvSpPr>
        <p:spPr>
          <a:xfrm>
            <a:off x="596900" y="500062"/>
            <a:ext cx="10515600" cy="1325563"/>
          </a:xfrm>
        </p:spPr>
        <p:txBody>
          <a:bodyPr/>
          <a:lstStyle/>
          <a:p>
            <a:r>
              <a:rPr lang="en-GB" dirty="0"/>
              <a:t>SEND Ambitions 2022-2025</a:t>
            </a:r>
          </a:p>
        </p:txBody>
      </p:sp>
      <p:sp>
        <p:nvSpPr>
          <p:cNvPr id="3" name="Content Placeholder 2">
            <a:extLst>
              <a:ext uri="{FF2B5EF4-FFF2-40B4-BE49-F238E27FC236}">
                <a16:creationId xmlns:a16="http://schemas.microsoft.com/office/drawing/2014/main" id="{A32C9B3E-2CAE-42EE-9CE3-7F24A2151E57}"/>
              </a:ext>
            </a:extLst>
          </p:cNvPr>
          <p:cNvSpPr>
            <a:spLocks noGrp="1"/>
          </p:cNvSpPr>
          <p:nvPr>
            <p:ph idx="1"/>
          </p:nvPr>
        </p:nvSpPr>
        <p:spPr/>
        <p:txBody>
          <a:bodyPr/>
          <a:lstStyle/>
          <a:p>
            <a:endParaRPr lang="en-GB" dirty="0"/>
          </a:p>
        </p:txBody>
      </p:sp>
      <p:pic>
        <p:nvPicPr>
          <p:cNvPr id="4" name="Picture 3" descr="A banner detailing the SEND Ambitions 2022 - 2025 in order these are. 1. succeeding: support all children and young people with SEND to achieve success in all areas of life to ensure our young people achieve their potential. 2. Tailoring: plan and deliver services that are flexible and respect individual wishers and meet individual needs. 3. Enabling: continue developing a skills, learning workforce that strives for excellence with staff who are proud of their own achievements and those of others. 4. Supporting: meet childrens needs by providing sufficient and appropriate provision in hertfordshire and within their community. 5. collaborating: work in partnership with other organisations to deliver the right services at the right time to prevent problems escalating.">
            <a:extLst>
              <a:ext uri="{FF2B5EF4-FFF2-40B4-BE49-F238E27FC236}">
                <a16:creationId xmlns:a16="http://schemas.microsoft.com/office/drawing/2014/main" id="{A6684CBB-DCD0-43DB-9DBB-61D01865A252}"/>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4065270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38F1-742A-47F8-B3C6-2C61F075B528}"/>
              </a:ext>
            </a:extLst>
          </p:cNvPr>
          <p:cNvSpPr>
            <a:spLocks noGrp="1"/>
          </p:cNvSpPr>
          <p:nvPr>
            <p:ph type="title"/>
          </p:nvPr>
        </p:nvSpPr>
        <p:spPr/>
        <p:txBody>
          <a:bodyPr/>
          <a:lstStyle/>
          <a:p>
            <a:r>
              <a:rPr lang="en-GB" dirty="0"/>
              <a:t>Thank you for listening</a:t>
            </a:r>
          </a:p>
        </p:txBody>
      </p:sp>
      <p:sp>
        <p:nvSpPr>
          <p:cNvPr id="3" name="Content Placeholder 2">
            <a:extLst>
              <a:ext uri="{FF2B5EF4-FFF2-40B4-BE49-F238E27FC236}">
                <a16:creationId xmlns:a16="http://schemas.microsoft.com/office/drawing/2014/main" id="{04554F6C-09E0-4DB7-BC38-646DE6B2576D}"/>
              </a:ext>
            </a:extLst>
          </p:cNvPr>
          <p:cNvSpPr>
            <a:spLocks noGrp="1"/>
          </p:cNvSpPr>
          <p:nvPr>
            <p:ph idx="1"/>
          </p:nvPr>
        </p:nvSpPr>
        <p:spPr>
          <a:xfrm>
            <a:off x="838200" y="1690688"/>
            <a:ext cx="10515600" cy="3935983"/>
          </a:xfrm>
        </p:spPr>
        <p:txBody>
          <a:bodyPr>
            <a:normAutofit/>
          </a:bodyPr>
          <a:lstStyle/>
          <a:p>
            <a:pPr marL="0" indent="0" algn="ctr">
              <a:buNone/>
            </a:pPr>
            <a:endParaRPr lang="en-GB" dirty="0"/>
          </a:p>
          <a:p>
            <a:pPr marL="0" indent="0" algn="ctr">
              <a:buNone/>
            </a:pPr>
            <a:r>
              <a:rPr lang="en-GB" dirty="0"/>
              <a:t>Slides will be available on </a:t>
            </a:r>
            <a:r>
              <a:rPr lang="en-GB" sz="2800" dirty="0">
                <a:solidFill>
                  <a:srgbClr val="00B0F0"/>
                </a:solidFill>
                <a:hlinkClick r:id="rId2">
                  <a:extLst>
                    <a:ext uri="{A12FA001-AC4F-418D-AE19-62706E023703}">
                      <ahyp:hlinkClr xmlns:ahyp="http://schemas.microsoft.com/office/drawing/2018/hyperlinkcolor" val="tx"/>
                    </a:ext>
                  </a:extLst>
                </a:hlinkClick>
              </a:rPr>
              <a:t>Hertfordshire SEND Inspection One-stop Shop</a:t>
            </a:r>
            <a:endParaRPr lang="en-GB" sz="2800" dirty="0">
              <a:solidFill>
                <a:srgbClr val="00B0F0"/>
              </a:solidFill>
            </a:endParaRPr>
          </a:p>
          <a:p>
            <a:pPr marL="0" indent="0" algn="ctr">
              <a:buNone/>
            </a:pPr>
            <a:endParaRPr lang="en-GB" dirty="0"/>
          </a:p>
          <a:p>
            <a:pPr marL="0" indent="0" algn="ctr">
              <a:buNone/>
            </a:pPr>
            <a:r>
              <a:rPr lang="en-GB" dirty="0"/>
              <a:t>If you have any questions please speak to your line manager or you can email </a:t>
            </a:r>
            <a:r>
              <a:rPr lang="en-GB" dirty="0">
                <a:solidFill>
                  <a:srgbClr val="00B0F0"/>
                </a:solidFill>
                <a:hlinkClick r:id="rId3">
                  <a:extLst>
                    <a:ext uri="{A12FA001-AC4F-418D-AE19-62706E023703}">
                      <ahyp:hlinkClr xmlns:ahyp="http://schemas.microsoft.com/office/drawing/2018/hyperlinkcolor" val="tx"/>
                    </a:ext>
                  </a:extLst>
                </a:hlinkClick>
              </a:rPr>
              <a:t>SENDInspection.Comms@hertfordshire.gov.uk</a:t>
            </a:r>
            <a:endParaRPr lang="en-GB" dirty="0">
              <a:solidFill>
                <a:srgbClr val="00B0F0"/>
              </a:solidFill>
            </a:endParaRPr>
          </a:p>
          <a:p>
            <a:pPr marL="0" indent="0" algn="ctr">
              <a:buNone/>
            </a:pPr>
            <a:endParaRPr lang="en-GB" dirty="0"/>
          </a:p>
        </p:txBody>
      </p:sp>
      <p:pic>
        <p:nvPicPr>
          <p:cNvPr id="5" name="Picture 4">
            <a:extLst>
              <a:ext uri="{FF2B5EF4-FFF2-40B4-BE49-F238E27FC236}">
                <a16:creationId xmlns:a16="http://schemas.microsoft.com/office/drawing/2014/main" id="{4AA56F68-4F4E-4A46-985F-CA9D31171BE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747953"/>
            <a:ext cx="12192000" cy="1168732"/>
          </a:xfrm>
          <a:prstGeom prst="rect">
            <a:avLst/>
          </a:prstGeom>
        </p:spPr>
      </p:pic>
      <p:pic>
        <p:nvPicPr>
          <p:cNvPr id="6" name="Picture 5">
            <a:extLst>
              <a:ext uri="{FF2B5EF4-FFF2-40B4-BE49-F238E27FC236}">
                <a16:creationId xmlns:a16="http://schemas.microsoft.com/office/drawing/2014/main" id="{9985FE41-D7AC-4C71-A4C8-FE42D6FE9DCA}"/>
              </a:ext>
            </a:extLst>
          </p:cNvPr>
          <p:cNvPicPr>
            <a:picLocks noChangeAspect="1"/>
          </p:cNvPicPr>
          <p:nvPr/>
        </p:nvPicPr>
        <p:blipFill>
          <a:blip r:embed="rId5"/>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3531030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DEB0F4-E031-490A-A289-7A483EBDAB90}"/>
              </a:ext>
            </a:extLst>
          </p:cNvPr>
          <p:cNvSpPr>
            <a:spLocks noGrp="1"/>
          </p:cNvSpPr>
          <p:nvPr>
            <p:ph type="title"/>
          </p:nvPr>
        </p:nvSpPr>
        <p:spPr/>
        <p:txBody>
          <a:bodyPr/>
          <a:lstStyle/>
          <a:p>
            <a:r>
              <a:rPr lang="en-GB" dirty="0"/>
              <a:t>SEND Is Everybody’s Business</a:t>
            </a:r>
          </a:p>
        </p:txBody>
      </p:sp>
      <p:pic>
        <p:nvPicPr>
          <p:cNvPr id="5" name="Picture 4" descr="Banner that states 'SEND is everbody's business.'&#10;">
            <a:extLst>
              <a:ext uri="{FF2B5EF4-FFF2-40B4-BE49-F238E27FC236}">
                <a16:creationId xmlns:a16="http://schemas.microsoft.com/office/drawing/2014/main" id="{0787A010-762C-4B30-9912-C9466BA39580}"/>
              </a:ext>
            </a:extLst>
          </p:cNvPr>
          <p:cNvPicPr>
            <a:picLocks noChangeAspect="1"/>
          </p:cNvPicPr>
          <p:nvPr/>
        </p:nvPicPr>
        <p:blipFill>
          <a:blip r:embed="rId2"/>
          <a:stretch>
            <a:fillRect/>
          </a:stretch>
        </p:blipFill>
        <p:spPr>
          <a:xfrm>
            <a:off x="44546" y="0"/>
            <a:ext cx="12102908" cy="6858000"/>
          </a:xfrm>
          <a:prstGeom prst="rect">
            <a:avLst/>
          </a:prstGeom>
        </p:spPr>
      </p:pic>
    </p:spTree>
    <p:extLst>
      <p:ext uri="{BB962C8B-B14F-4D97-AF65-F5344CB8AC3E}">
        <p14:creationId xmlns:p14="http://schemas.microsoft.com/office/powerpoint/2010/main" val="409125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838200" y="127752"/>
            <a:ext cx="10515600" cy="1325563"/>
          </a:xfrm>
        </p:spPr>
        <p:txBody>
          <a:bodyPr/>
          <a:lstStyle/>
          <a:p>
            <a:r>
              <a:rPr lang="en-GB" dirty="0"/>
              <a:t>What is a SEND Area Inspection?</a:t>
            </a:r>
          </a:p>
        </p:txBody>
      </p:sp>
      <p:sp>
        <p:nvSpPr>
          <p:cNvPr id="3" name="Content Placeholder 2">
            <a:extLst>
              <a:ext uri="{FF2B5EF4-FFF2-40B4-BE49-F238E27FC236}">
                <a16:creationId xmlns:a16="http://schemas.microsoft.com/office/drawing/2014/main" id="{04554F6C-09E0-4DB7-BC38-646DE6B2576D}"/>
              </a:ext>
            </a:extLst>
          </p:cNvPr>
          <p:cNvSpPr>
            <a:spLocks noGrp="1"/>
          </p:cNvSpPr>
          <p:nvPr>
            <p:ph idx="1"/>
          </p:nvPr>
        </p:nvSpPr>
        <p:spPr>
          <a:xfrm>
            <a:off x="838200" y="1341120"/>
            <a:ext cx="8610600" cy="4460651"/>
          </a:xfrm>
        </p:spPr>
        <p:txBody>
          <a:bodyPr>
            <a:normAutofit lnSpcReduction="10000"/>
          </a:bodyPr>
          <a:lstStyle/>
          <a:p>
            <a:r>
              <a:rPr lang="en-US" sz="2000" dirty="0">
                <a:effectLst/>
                <a:ea typeface="Times New Roman" panose="02020603050405020304" pitchFamily="18" charset="0"/>
              </a:rPr>
              <a:t>Ofsted and CQC inspect </a:t>
            </a:r>
            <a:r>
              <a:rPr lang="en-US" sz="2000" dirty="0">
                <a:effectLst/>
                <a:ea typeface="Arial" panose="020B0604020202020204" pitchFamily="34" charset="0"/>
              </a:rPr>
              <a:t>area arrangements for children and young people (CYP) with special educational needs and/or disabilities (SEND) in England</a:t>
            </a:r>
          </a:p>
          <a:p>
            <a:r>
              <a:rPr lang="en-US" sz="2000" dirty="0">
                <a:effectLst/>
                <a:ea typeface="Times New Roman" panose="02020603050405020304" pitchFamily="18" charset="0"/>
              </a:rPr>
              <a:t>A new inspection framework </a:t>
            </a:r>
            <a:r>
              <a:rPr lang="en-US" sz="2000" dirty="0">
                <a:ea typeface="Times New Roman" panose="02020603050405020304" pitchFamily="18" charset="0"/>
              </a:rPr>
              <a:t>was published in November 2022. You can access the framework </a:t>
            </a:r>
            <a:r>
              <a:rPr lang="en-US" sz="2000" dirty="0">
                <a:ea typeface="Times New Roman" panose="02020603050405020304" pitchFamily="18" charset="0"/>
                <a:hlinkClick r:id="rId2"/>
              </a:rPr>
              <a:t>through this link</a:t>
            </a:r>
            <a:endParaRPr lang="en-US" sz="2000" dirty="0">
              <a:ea typeface="Times New Roman" panose="02020603050405020304" pitchFamily="18" charset="0"/>
            </a:endParaRPr>
          </a:p>
          <a:p>
            <a:r>
              <a:rPr lang="en-US" sz="2000" dirty="0">
                <a:effectLst/>
                <a:ea typeface="Times New Roman" panose="02020603050405020304" pitchFamily="18" charset="0"/>
              </a:rPr>
              <a:t>Once inspections start, Hertfordshire is expected to be one of the first areas to be visited under this new framework</a:t>
            </a:r>
            <a:endParaRPr lang="en-US" sz="2000" dirty="0">
              <a:ea typeface="Times New Roman" panose="02020603050405020304" pitchFamily="18" charset="0"/>
            </a:endParaRPr>
          </a:p>
          <a:p>
            <a:r>
              <a:rPr lang="en-US" sz="2000" dirty="0">
                <a:effectLst/>
                <a:ea typeface="Arial" panose="020B0604020202020204" pitchFamily="34" charset="0"/>
              </a:rPr>
              <a:t>Inspectors assess the extent to which area partners are complying with relevant legal duties relating to arrangements for CYP with SEND</a:t>
            </a:r>
          </a:p>
          <a:p>
            <a:r>
              <a:rPr lang="en-US" sz="2000" dirty="0">
                <a:effectLst/>
                <a:ea typeface="Arial" panose="020B0604020202020204" pitchFamily="34" charset="0"/>
              </a:rPr>
              <a:t>Includes all CYP with SEND aged 0 to 25 covered by the SEND code of practice, including those who have an EHCP and those who receive (SEN) support. </a:t>
            </a:r>
          </a:p>
          <a:p>
            <a:r>
              <a:rPr lang="en-US" sz="2000" dirty="0">
                <a:effectLst/>
                <a:ea typeface="Arial" panose="020B0604020202020204" pitchFamily="34" charset="0"/>
              </a:rPr>
              <a:t>Includes CYP who live in the local authority area but attend education settings or receive services outside of the local authority’s geographical boundaries. </a:t>
            </a:r>
          </a:p>
          <a:p>
            <a:r>
              <a:rPr lang="en-US" sz="2000" dirty="0">
                <a:ea typeface="Arial" panose="020B0604020202020204" pitchFamily="34" charset="0"/>
              </a:rPr>
              <a:t>Does not include CYP who live in other local authority areas but attend education settings </a:t>
            </a:r>
            <a:r>
              <a:rPr lang="en-GB" sz="2000" dirty="0">
                <a:ea typeface="Arial" panose="020B0604020202020204" pitchFamily="34" charset="0"/>
              </a:rPr>
              <a:t>in Hertfordshire.</a:t>
            </a:r>
            <a:endParaRPr lang="en-GB" sz="2000" dirty="0">
              <a:effectLst/>
              <a:ea typeface="Arial" panose="020B0604020202020204" pitchFamily="34" charset="0"/>
            </a:endParaRPr>
          </a:p>
          <a:p>
            <a:endParaRPr lang="en-GB" sz="3200" dirty="0"/>
          </a:p>
        </p:txBody>
      </p:sp>
      <p:pic>
        <p:nvPicPr>
          <p:cNvPr id="5" name="Picture 2" descr="Ofsted Logo">
            <a:extLst>
              <a:ext uri="{FF2B5EF4-FFF2-40B4-BE49-F238E27FC236}">
                <a16:creationId xmlns:a16="http://schemas.microsoft.com/office/drawing/2014/main" id="{2915664F-3596-4A43-9838-1F31D7B45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8033" y="127752"/>
            <a:ext cx="1840806" cy="15167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are Quality Commission Logo">
            <a:extLst>
              <a:ext uri="{FF2B5EF4-FFF2-40B4-BE49-F238E27FC236}">
                <a16:creationId xmlns:a16="http://schemas.microsoft.com/office/drawing/2014/main" id="{A15D2E54-F5EE-40DA-92D4-B7A0F6522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1095" y="1779432"/>
            <a:ext cx="2466760" cy="10297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C846E58-FF9B-434B-A180-09205D3AD3B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747953"/>
            <a:ext cx="12192000" cy="1168732"/>
          </a:xfrm>
          <a:prstGeom prst="rect">
            <a:avLst/>
          </a:prstGeom>
        </p:spPr>
      </p:pic>
      <p:pic>
        <p:nvPicPr>
          <p:cNvPr id="8" name="Picture 7">
            <a:extLst>
              <a:ext uri="{FF2B5EF4-FFF2-40B4-BE49-F238E27FC236}">
                <a16:creationId xmlns:a16="http://schemas.microsoft.com/office/drawing/2014/main" id="{42C71598-5C47-4DA2-9C49-44F144E1F710}"/>
              </a:ext>
            </a:extLst>
          </p:cNvPr>
          <p:cNvPicPr>
            <a:picLocks noChangeAspect="1"/>
          </p:cNvPicPr>
          <p:nvPr/>
        </p:nvPicPr>
        <p:blipFill>
          <a:blip r:embed="rId6"/>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3562205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554F6C-09E0-4DB7-BC38-646DE6B2576D}"/>
              </a:ext>
            </a:extLst>
          </p:cNvPr>
          <p:cNvSpPr>
            <a:spLocks noGrp="1"/>
          </p:cNvSpPr>
          <p:nvPr>
            <p:ph idx="1"/>
          </p:nvPr>
        </p:nvSpPr>
        <p:spPr>
          <a:xfrm>
            <a:off x="1748246" y="1153391"/>
            <a:ext cx="8610600" cy="1939601"/>
          </a:xfrm>
        </p:spPr>
        <p:txBody>
          <a:bodyPr>
            <a:normAutofit/>
          </a:bodyPr>
          <a:lstStyle/>
          <a:p>
            <a:pPr marL="0" indent="0" algn="ctr">
              <a:buNone/>
            </a:pPr>
            <a:r>
              <a:rPr lang="en-GB" sz="3200" dirty="0">
                <a:effectLst/>
                <a:latin typeface="Calibri" panose="020F0502020204030204" pitchFamily="34" charset="0"/>
                <a:ea typeface="Calibri" panose="020F0502020204030204" pitchFamily="34" charset="0"/>
              </a:rPr>
              <a:t>This is an inspection of the </a:t>
            </a:r>
            <a:r>
              <a:rPr lang="en-GB" sz="3200" b="1" dirty="0">
                <a:effectLst/>
                <a:latin typeface="Calibri" panose="020F0502020204030204" pitchFamily="34" charset="0"/>
                <a:ea typeface="Calibri" panose="020F0502020204030204" pitchFamily="34" charset="0"/>
              </a:rPr>
              <a:t>Hertfordshire SEND Area Partnership </a:t>
            </a:r>
            <a:r>
              <a:rPr lang="en-GB" sz="3200" dirty="0">
                <a:effectLst/>
                <a:latin typeface="Calibri" panose="020F0502020204030204" pitchFamily="34" charset="0"/>
                <a:ea typeface="Calibri" panose="020F0502020204030204" pitchFamily="34" charset="0"/>
              </a:rPr>
              <a:t>and it’s impact on children and families. </a:t>
            </a:r>
          </a:p>
          <a:p>
            <a:pPr marL="0" indent="0" algn="ctr">
              <a:buNone/>
            </a:pPr>
            <a:endParaRPr lang="en-GB" sz="4800" dirty="0"/>
          </a:p>
        </p:txBody>
      </p:sp>
      <p:pic>
        <p:nvPicPr>
          <p:cNvPr id="7" name="Picture 6">
            <a:extLst>
              <a:ext uri="{FF2B5EF4-FFF2-40B4-BE49-F238E27FC236}">
                <a16:creationId xmlns:a16="http://schemas.microsoft.com/office/drawing/2014/main" id="{0C846E58-FF9B-434B-A180-09205D3AD3B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pic>
        <p:nvPicPr>
          <p:cNvPr id="8" name="Picture 7">
            <a:extLst>
              <a:ext uri="{FF2B5EF4-FFF2-40B4-BE49-F238E27FC236}">
                <a16:creationId xmlns:a16="http://schemas.microsoft.com/office/drawing/2014/main" id="{42C71598-5C47-4DA2-9C49-44F144E1F710}"/>
              </a:ext>
            </a:extLst>
          </p:cNvPr>
          <p:cNvPicPr>
            <a:picLocks noChangeAspect="1"/>
          </p:cNvPicPr>
          <p:nvPr/>
        </p:nvPicPr>
        <p:blipFill>
          <a:blip r:embed="rId3"/>
          <a:stretch>
            <a:fillRect/>
          </a:stretch>
        </p:blipFill>
        <p:spPr>
          <a:xfrm>
            <a:off x="7925207" y="6079414"/>
            <a:ext cx="2433639" cy="707211"/>
          </a:xfrm>
          <a:prstGeom prst="rect">
            <a:avLst/>
          </a:prstGeom>
        </p:spPr>
      </p:pic>
      <p:sp>
        <p:nvSpPr>
          <p:cNvPr id="6" name="Rectangle 1">
            <a:extLst>
              <a:ext uri="{FF2B5EF4-FFF2-40B4-BE49-F238E27FC236}">
                <a16:creationId xmlns:a16="http://schemas.microsoft.com/office/drawing/2014/main" id="{70BD94A4-1D6C-4775-B27E-7E00BED2CCCA}"/>
              </a:ext>
            </a:extLst>
          </p:cNvPr>
          <p:cNvSpPr>
            <a:spLocks noChangeArrowheads="1"/>
          </p:cNvSpPr>
          <p:nvPr/>
        </p:nvSpPr>
        <p:spPr bwMode="auto">
          <a:xfrm>
            <a:off x="2395946" y="3097033"/>
            <a:ext cx="7315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solidFill>
                  <a:srgbClr val="0B0C0C"/>
                </a:solidFill>
                <a:latin typeface="+mn-lt"/>
              </a:rPr>
              <a:t>A</a:t>
            </a:r>
            <a:r>
              <a:rPr kumimoji="0" lang="en-US" altLang="en-US" sz="2000" b="1" i="0" u="none" strike="noStrike" cap="none" normalizeH="0" baseline="0" dirty="0">
                <a:ln>
                  <a:noFill/>
                </a:ln>
                <a:solidFill>
                  <a:srgbClr val="0B0C0C"/>
                </a:solidFill>
                <a:effectLst/>
                <a:latin typeface="+mn-lt"/>
              </a:rPr>
              <a:t>rea Partnership </a:t>
            </a:r>
            <a:r>
              <a:rPr kumimoji="0" lang="en-US" altLang="en-US" sz="2000" b="0" i="0" u="none" strike="noStrike" cap="none" normalizeH="0" baseline="0" dirty="0">
                <a:ln>
                  <a:noFill/>
                </a:ln>
                <a:solidFill>
                  <a:srgbClr val="0B0C0C"/>
                </a:solidFill>
                <a:effectLst/>
                <a:latin typeface="+mn-lt"/>
              </a:rPr>
              <a:t>refers to those in </a:t>
            </a:r>
            <a:r>
              <a:rPr kumimoji="0" lang="en-US" altLang="en-US" sz="2000" b="1" i="0" u="none" strike="noStrike" cap="none" normalizeH="0" baseline="0" dirty="0">
                <a:ln>
                  <a:noFill/>
                </a:ln>
                <a:solidFill>
                  <a:srgbClr val="0B0C0C"/>
                </a:solidFill>
                <a:effectLst/>
                <a:latin typeface="+mn-lt"/>
              </a:rPr>
              <a:t>education, health and care </a:t>
            </a:r>
            <a:r>
              <a:rPr kumimoji="0" lang="en-US" altLang="en-US" sz="2000" b="0" i="0" u="none" strike="noStrike" cap="none" normalizeH="0" baseline="0" dirty="0">
                <a:ln>
                  <a:noFill/>
                </a:ln>
                <a:solidFill>
                  <a:srgbClr val="0B0C0C"/>
                </a:solidFill>
                <a:effectLst/>
                <a:latin typeface="+mn-lt"/>
              </a:rPr>
              <a:t>who are responsible for the strategic planning, commissioning, management, delivery and evaluation of arrangements for children and young people with </a:t>
            </a:r>
            <a:r>
              <a:rPr kumimoji="0" lang="en-US" altLang="en-US" sz="2000" b="0" i="0" u="none" strike="noStrike" cap="none" normalizeH="0" baseline="0" dirty="0">
                <a:ln>
                  <a:noFill/>
                </a:ln>
                <a:solidFill>
                  <a:schemeClr val="tx1"/>
                </a:solidFill>
                <a:effectLst/>
                <a:latin typeface="+mn-lt"/>
              </a:rPr>
              <a:t>SEND</a:t>
            </a:r>
            <a:r>
              <a:rPr kumimoji="0" lang="en-US" altLang="en-US" sz="2000" b="0" i="0" u="none" strike="noStrike" cap="none" normalizeH="0" baseline="0" dirty="0">
                <a:ln>
                  <a:noFill/>
                </a:ln>
                <a:solidFill>
                  <a:srgbClr val="0B0C0C"/>
                </a:solidFill>
                <a:effectLst/>
                <a:latin typeface="+mn-lt"/>
              </a:rPr>
              <a:t> who live in Hertfordshire.</a:t>
            </a:r>
            <a:r>
              <a:rPr kumimoji="0" lang="en-US" altLang="en-US" sz="2000" b="0" i="0" u="none" strike="noStrike" cap="none" normalizeH="0" baseline="0" dirty="0">
                <a:ln>
                  <a:noFill/>
                </a:ln>
                <a:solidFill>
                  <a:schemeClr val="tx1"/>
                </a:solidFill>
                <a:effectLst/>
                <a:latin typeface="+mn-lt"/>
              </a:rPr>
              <a:t> </a:t>
            </a:r>
          </a:p>
        </p:txBody>
      </p:sp>
    </p:spTree>
    <p:extLst>
      <p:ext uri="{BB962C8B-B14F-4D97-AF65-F5344CB8AC3E}">
        <p14:creationId xmlns:p14="http://schemas.microsoft.com/office/powerpoint/2010/main" val="1278100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2C92-9E05-47E9-B19F-A6DD888BC28C}"/>
              </a:ext>
            </a:extLst>
          </p:cNvPr>
          <p:cNvSpPr>
            <a:spLocks noGrp="1"/>
          </p:cNvSpPr>
          <p:nvPr>
            <p:ph type="title"/>
          </p:nvPr>
        </p:nvSpPr>
        <p:spPr>
          <a:xfrm>
            <a:off x="776056" y="127752"/>
            <a:ext cx="10515599" cy="1969152"/>
          </a:xfrm>
        </p:spPr>
        <p:txBody>
          <a:bodyPr>
            <a:noAutofit/>
          </a:bodyPr>
          <a:lstStyle/>
          <a:p>
            <a:r>
              <a:rPr lang="en-GB" dirty="0"/>
              <a:t>Inspectors evaluate partnership working	</a:t>
            </a:r>
          </a:p>
        </p:txBody>
      </p:sp>
      <p:sp>
        <p:nvSpPr>
          <p:cNvPr id="3" name="Content Placeholder 2">
            <a:extLst>
              <a:ext uri="{FF2B5EF4-FFF2-40B4-BE49-F238E27FC236}">
                <a16:creationId xmlns:a16="http://schemas.microsoft.com/office/drawing/2014/main" id="{3FEA01A0-AAC2-4856-B2B2-25BF25F22BEA}"/>
              </a:ext>
            </a:extLst>
          </p:cNvPr>
          <p:cNvSpPr>
            <a:spLocks noGrp="1"/>
          </p:cNvSpPr>
          <p:nvPr>
            <p:ph idx="1"/>
          </p:nvPr>
        </p:nvSpPr>
        <p:spPr>
          <a:xfrm>
            <a:off x="776056" y="1990372"/>
            <a:ext cx="10515600" cy="4351338"/>
          </a:xfrm>
        </p:spPr>
        <p:txBody>
          <a:bodyPr>
            <a:normAutofit/>
          </a:bodyPr>
          <a:lstStyle/>
          <a:p>
            <a:pPr marL="0" indent="0">
              <a:buNone/>
            </a:pPr>
            <a:r>
              <a:rPr lang="en-GB" sz="2000" dirty="0"/>
              <a:t>Focus across all services – Education, Health and Care</a:t>
            </a:r>
          </a:p>
          <a:p>
            <a:pPr marL="0" indent="0">
              <a:buNone/>
            </a:pPr>
            <a:r>
              <a:rPr lang="en-GB" sz="2000" dirty="0"/>
              <a:t>Looking at how partners </a:t>
            </a:r>
            <a:r>
              <a:rPr lang="en-GB" sz="2000" b="1" dirty="0"/>
              <a:t>works together</a:t>
            </a:r>
          </a:p>
          <a:p>
            <a:r>
              <a:rPr lang="en-GB" sz="2000" dirty="0"/>
              <a:t>Are </a:t>
            </a:r>
            <a:r>
              <a:rPr lang="en-GB" sz="2000" b="1" dirty="0"/>
              <a:t>ambitious</a:t>
            </a:r>
            <a:r>
              <a:rPr lang="en-GB" sz="2000" dirty="0"/>
              <a:t> for children and young people with SEND</a:t>
            </a:r>
          </a:p>
          <a:p>
            <a:r>
              <a:rPr lang="en-GB" sz="2000" b="1" dirty="0"/>
              <a:t>Actively engage </a:t>
            </a:r>
            <a:r>
              <a:rPr lang="en-GB" sz="2000" dirty="0"/>
              <a:t> and work with CYP and families</a:t>
            </a:r>
          </a:p>
          <a:p>
            <a:r>
              <a:rPr lang="en-GB" sz="2000" b="1" dirty="0"/>
              <a:t>Have an accurate and shared understanding of CYP needs</a:t>
            </a:r>
          </a:p>
          <a:p>
            <a:r>
              <a:rPr lang="en-GB" sz="2000" b="1" dirty="0"/>
              <a:t>Commission services and provision to meet needs and aspirations, including alternative provision</a:t>
            </a:r>
            <a:endParaRPr lang="en-GB" sz="2000" dirty="0"/>
          </a:p>
          <a:p>
            <a:r>
              <a:rPr lang="en-GB" sz="2000" b="1" dirty="0"/>
              <a:t>Evaluate services</a:t>
            </a:r>
            <a:r>
              <a:rPr lang="en-GB" sz="2000" dirty="0"/>
              <a:t> and make improvements</a:t>
            </a:r>
          </a:p>
          <a:p>
            <a:r>
              <a:rPr lang="en-GB" sz="2000" dirty="0"/>
              <a:t>Create an </a:t>
            </a:r>
            <a:r>
              <a:rPr lang="en-GB" sz="2000" b="1" dirty="0"/>
              <a:t>environment for effective practice and multi-agency working to flourish</a:t>
            </a:r>
            <a:endParaRPr lang="en-GB" sz="2000" dirty="0"/>
          </a:p>
        </p:txBody>
      </p:sp>
      <p:pic>
        <p:nvPicPr>
          <p:cNvPr id="5" name="Picture 4">
            <a:extLst>
              <a:ext uri="{FF2B5EF4-FFF2-40B4-BE49-F238E27FC236}">
                <a16:creationId xmlns:a16="http://schemas.microsoft.com/office/drawing/2014/main" id="{0906D078-769E-4437-98A2-A4B81EFB693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pic>
        <p:nvPicPr>
          <p:cNvPr id="6" name="Picture 5">
            <a:extLst>
              <a:ext uri="{FF2B5EF4-FFF2-40B4-BE49-F238E27FC236}">
                <a16:creationId xmlns:a16="http://schemas.microsoft.com/office/drawing/2014/main" id="{E2EB02C2-F470-48E0-922D-F90CCC88B2BF}"/>
              </a:ext>
            </a:extLst>
          </p:cNvPr>
          <p:cNvPicPr>
            <a:picLocks noChangeAspect="1"/>
          </p:cNvPicPr>
          <p:nvPr/>
        </p:nvPicPr>
        <p:blipFill>
          <a:blip r:embed="rId3"/>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2367874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2C92-9E05-47E9-B19F-A6DD888BC28C}"/>
              </a:ext>
            </a:extLst>
          </p:cNvPr>
          <p:cNvSpPr>
            <a:spLocks noGrp="1"/>
          </p:cNvSpPr>
          <p:nvPr>
            <p:ph type="title"/>
          </p:nvPr>
        </p:nvSpPr>
        <p:spPr>
          <a:xfrm>
            <a:off x="838200" y="1067253"/>
            <a:ext cx="10587361" cy="464457"/>
          </a:xfrm>
        </p:spPr>
        <p:txBody>
          <a:bodyPr>
            <a:noAutofit/>
          </a:bodyPr>
          <a:lstStyle/>
          <a:p>
            <a:r>
              <a:rPr lang="en-GB" dirty="0"/>
              <a:t>Inspectors evaluate whether children and young people…	</a:t>
            </a:r>
          </a:p>
        </p:txBody>
      </p:sp>
      <p:sp>
        <p:nvSpPr>
          <p:cNvPr id="3" name="Content Placeholder 2">
            <a:extLst>
              <a:ext uri="{FF2B5EF4-FFF2-40B4-BE49-F238E27FC236}">
                <a16:creationId xmlns:a16="http://schemas.microsoft.com/office/drawing/2014/main" id="{3FEA01A0-AAC2-4856-B2B2-25BF25F22BEA}"/>
              </a:ext>
            </a:extLst>
          </p:cNvPr>
          <p:cNvSpPr>
            <a:spLocks noGrp="1"/>
          </p:cNvSpPr>
          <p:nvPr>
            <p:ph idx="1"/>
          </p:nvPr>
        </p:nvSpPr>
        <p:spPr>
          <a:xfrm>
            <a:off x="838200" y="2506662"/>
            <a:ext cx="10515600" cy="4351338"/>
          </a:xfrm>
        </p:spPr>
        <p:txBody>
          <a:bodyPr>
            <a:normAutofit/>
          </a:bodyPr>
          <a:lstStyle/>
          <a:p>
            <a:r>
              <a:rPr lang="en-GB" sz="2000" dirty="0"/>
              <a:t>Have their </a:t>
            </a:r>
            <a:r>
              <a:rPr lang="en-GB" sz="2000" b="1" dirty="0"/>
              <a:t>needs identified accurately and assessed </a:t>
            </a:r>
          </a:p>
          <a:p>
            <a:pPr marL="0" indent="0">
              <a:buNone/>
            </a:pPr>
            <a:r>
              <a:rPr lang="en-GB" sz="2000" dirty="0"/>
              <a:t>in a timely and effective way</a:t>
            </a:r>
          </a:p>
          <a:p>
            <a:r>
              <a:rPr lang="en-GB" sz="2000" b="1" dirty="0"/>
              <a:t>Participate in decision-making</a:t>
            </a:r>
          </a:p>
          <a:p>
            <a:r>
              <a:rPr lang="en-GB" sz="2000" b="1" dirty="0"/>
              <a:t>Receive the right support at the right time</a:t>
            </a:r>
          </a:p>
          <a:p>
            <a:r>
              <a:rPr lang="en-GB" sz="2000" dirty="0"/>
              <a:t>Are </a:t>
            </a:r>
            <a:r>
              <a:rPr lang="en-GB" sz="2000" b="1" dirty="0"/>
              <a:t>well prepared for their next steps and achieve strong outcomes</a:t>
            </a:r>
          </a:p>
          <a:p>
            <a:r>
              <a:rPr lang="en-GB" sz="2000" dirty="0"/>
              <a:t>Are </a:t>
            </a:r>
            <a:r>
              <a:rPr lang="en-GB" sz="2000" b="1" dirty="0"/>
              <a:t>valued, visible and included in their communities</a:t>
            </a:r>
            <a:endParaRPr lang="en-GB" sz="2000" dirty="0"/>
          </a:p>
        </p:txBody>
      </p:sp>
      <p:pic>
        <p:nvPicPr>
          <p:cNvPr id="5" name="Picture 4">
            <a:extLst>
              <a:ext uri="{FF2B5EF4-FFF2-40B4-BE49-F238E27FC236}">
                <a16:creationId xmlns:a16="http://schemas.microsoft.com/office/drawing/2014/main" id="{290DD9EC-7B6D-4B2C-A4F2-EA9AF7CA315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pic>
        <p:nvPicPr>
          <p:cNvPr id="6" name="Picture 5">
            <a:extLst>
              <a:ext uri="{FF2B5EF4-FFF2-40B4-BE49-F238E27FC236}">
                <a16:creationId xmlns:a16="http://schemas.microsoft.com/office/drawing/2014/main" id="{38664829-AF22-4E08-B16E-F9E340C4DBDA}"/>
              </a:ext>
            </a:extLst>
          </p:cNvPr>
          <p:cNvPicPr>
            <a:picLocks noChangeAspect="1"/>
          </p:cNvPicPr>
          <p:nvPr/>
        </p:nvPicPr>
        <p:blipFill>
          <a:blip r:embed="rId3"/>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1399997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838200" y="365125"/>
            <a:ext cx="10515600" cy="815605"/>
          </a:xfrm>
        </p:spPr>
        <p:txBody>
          <a:bodyPr/>
          <a:lstStyle/>
          <a:p>
            <a:r>
              <a:rPr lang="en-GB" dirty="0"/>
              <a:t>Possible outcomes of inspection</a:t>
            </a:r>
          </a:p>
        </p:txBody>
      </p:sp>
      <p:sp>
        <p:nvSpPr>
          <p:cNvPr id="3" name="Content Placeholder 2">
            <a:extLst>
              <a:ext uri="{FF2B5EF4-FFF2-40B4-BE49-F238E27FC236}">
                <a16:creationId xmlns:a16="http://schemas.microsoft.com/office/drawing/2014/main" id="{04554F6C-09E0-4DB7-BC38-646DE6B2576D}"/>
              </a:ext>
            </a:extLst>
          </p:cNvPr>
          <p:cNvSpPr>
            <a:spLocks noGrp="1"/>
          </p:cNvSpPr>
          <p:nvPr>
            <p:ph idx="1"/>
          </p:nvPr>
        </p:nvSpPr>
        <p:spPr>
          <a:xfrm>
            <a:off x="838200" y="1180730"/>
            <a:ext cx="10824469" cy="405558"/>
          </a:xfrm>
        </p:spPr>
        <p:txBody>
          <a:bodyPr>
            <a:normAutofit/>
          </a:bodyPr>
          <a:lstStyle/>
          <a:p>
            <a:pPr marL="0" indent="0">
              <a:buNone/>
            </a:pPr>
            <a:r>
              <a:rPr lang="en-GB" sz="2000" dirty="0"/>
              <a:t>Inspectors will make an overall summary judgement about the Hertfordshire SEND partnership.</a:t>
            </a:r>
          </a:p>
        </p:txBody>
      </p:sp>
      <p:sp>
        <p:nvSpPr>
          <p:cNvPr id="5" name="Rectangle: Rounded Corners 4">
            <a:extLst>
              <a:ext uri="{FF2B5EF4-FFF2-40B4-BE49-F238E27FC236}">
                <a16:creationId xmlns:a16="http://schemas.microsoft.com/office/drawing/2014/main" id="{F6E882F5-2D90-4D09-8488-B46C116D1A4D}"/>
              </a:ext>
            </a:extLst>
          </p:cNvPr>
          <p:cNvSpPr/>
          <p:nvPr/>
        </p:nvSpPr>
        <p:spPr>
          <a:xfrm>
            <a:off x="437965" y="1586288"/>
            <a:ext cx="3387571" cy="409098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The area partnership’s arrangements </a:t>
            </a:r>
            <a:r>
              <a:rPr lang="en-GB" b="1" dirty="0">
                <a:solidFill>
                  <a:schemeClr val="tx1"/>
                </a:solidFill>
              </a:rPr>
              <a:t>typically lead to positive experiences and outcomes </a:t>
            </a:r>
            <a:r>
              <a:rPr lang="en-GB" dirty="0">
                <a:solidFill>
                  <a:schemeClr val="tx1"/>
                </a:solidFill>
              </a:rPr>
              <a:t>for children and young people with SEND</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r>
              <a:rPr lang="en-GB" dirty="0">
                <a:solidFill>
                  <a:schemeClr val="tx1"/>
                </a:solidFill>
              </a:rPr>
              <a:t>Next inspection within 5 years</a:t>
            </a:r>
          </a:p>
          <a:p>
            <a:endParaRPr lang="en-GB" dirty="0">
              <a:solidFill>
                <a:schemeClr val="tx1"/>
              </a:solidFill>
            </a:endParaRPr>
          </a:p>
          <a:p>
            <a:r>
              <a:rPr lang="en-GB" dirty="0">
                <a:solidFill>
                  <a:schemeClr val="tx1"/>
                </a:solidFill>
              </a:rPr>
              <a:t>Publish strategic plan</a:t>
            </a:r>
          </a:p>
        </p:txBody>
      </p:sp>
      <p:sp>
        <p:nvSpPr>
          <p:cNvPr id="6" name="Rectangle: Rounded Corners 5">
            <a:extLst>
              <a:ext uri="{FF2B5EF4-FFF2-40B4-BE49-F238E27FC236}">
                <a16:creationId xmlns:a16="http://schemas.microsoft.com/office/drawing/2014/main" id="{53DD7368-3DE8-4AF2-95E4-5DA5FE69D4F0}"/>
              </a:ext>
            </a:extLst>
          </p:cNvPr>
          <p:cNvSpPr/>
          <p:nvPr/>
        </p:nvSpPr>
        <p:spPr>
          <a:xfrm>
            <a:off x="4225771" y="1586287"/>
            <a:ext cx="3482266" cy="409098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The area partnership’s arrangements </a:t>
            </a:r>
            <a:r>
              <a:rPr lang="en-GB" b="1" dirty="0">
                <a:solidFill>
                  <a:schemeClr val="tx1"/>
                </a:solidFill>
              </a:rPr>
              <a:t>lead to inconsistent experiences and outcomes</a:t>
            </a:r>
            <a:r>
              <a:rPr lang="en-GB" dirty="0">
                <a:solidFill>
                  <a:schemeClr val="tx1"/>
                </a:solidFill>
              </a:rPr>
              <a:t> for children and young people with SEND. The local area partnership must work jointly to make improvements.</a:t>
            </a:r>
          </a:p>
          <a:p>
            <a:endParaRPr lang="en-GB" dirty="0">
              <a:solidFill>
                <a:schemeClr val="tx1"/>
              </a:solidFill>
            </a:endParaRPr>
          </a:p>
          <a:p>
            <a:r>
              <a:rPr lang="en-GB" dirty="0">
                <a:solidFill>
                  <a:schemeClr val="tx1"/>
                </a:solidFill>
              </a:rPr>
              <a:t>Next inspection within 3 years.</a:t>
            </a:r>
          </a:p>
          <a:p>
            <a:endParaRPr lang="en-GB" dirty="0">
              <a:solidFill>
                <a:schemeClr val="tx1"/>
              </a:solidFill>
            </a:endParaRPr>
          </a:p>
          <a:p>
            <a:r>
              <a:rPr lang="en-GB" dirty="0">
                <a:solidFill>
                  <a:schemeClr val="tx1"/>
                </a:solidFill>
              </a:rPr>
              <a:t>Publish strategic plan</a:t>
            </a:r>
          </a:p>
        </p:txBody>
      </p:sp>
      <p:sp>
        <p:nvSpPr>
          <p:cNvPr id="7" name="Rectangle: Rounded Corners 6">
            <a:extLst>
              <a:ext uri="{FF2B5EF4-FFF2-40B4-BE49-F238E27FC236}">
                <a16:creationId xmlns:a16="http://schemas.microsoft.com/office/drawing/2014/main" id="{E7A3FE65-CB0C-4EFB-817B-E3DB2CA50146}"/>
              </a:ext>
            </a:extLst>
          </p:cNvPr>
          <p:cNvSpPr/>
          <p:nvPr/>
        </p:nvSpPr>
        <p:spPr>
          <a:xfrm>
            <a:off x="8043169" y="1586288"/>
            <a:ext cx="3798903" cy="4090982"/>
          </a:xfrm>
          <a:prstGeom prst="roundRect">
            <a:avLst/>
          </a:prstGeom>
          <a:solidFill>
            <a:srgbClr val="C65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There are </a:t>
            </a:r>
            <a:r>
              <a:rPr lang="en-GB" b="1" dirty="0">
                <a:solidFill>
                  <a:schemeClr val="tx1"/>
                </a:solidFill>
              </a:rPr>
              <a:t>widespread and/or systemic failings leading to significant concerns </a:t>
            </a:r>
            <a:r>
              <a:rPr lang="en-GB" dirty="0">
                <a:solidFill>
                  <a:schemeClr val="tx1"/>
                </a:solidFill>
              </a:rPr>
              <a:t>about the experiences and outcomes of children and young people with SEND, which the local area partnership must address urgently.</a:t>
            </a:r>
          </a:p>
          <a:p>
            <a:endParaRPr lang="en-GB" dirty="0">
              <a:solidFill>
                <a:schemeClr val="tx1"/>
              </a:solidFill>
            </a:endParaRPr>
          </a:p>
          <a:p>
            <a:r>
              <a:rPr lang="en-GB" dirty="0">
                <a:solidFill>
                  <a:schemeClr val="tx1"/>
                </a:solidFill>
              </a:rPr>
              <a:t>Monitoring inspection within 18 months, full inspection in 3 years</a:t>
            </a:r>
          </a:p>
          <a:p>
            <a:endParaRPr lang="en-GB" dirty="0">
              <a:solidFill>
                <a:schemeClr val="tx1"/>
              </a:solidFill>
            </a:endParaRPr>
          </a:p>
          <a:p>
            <a:r>
              <a:rPr lang="en-GB" dirty="0">
                <a:solidFill>
                  <a:schemeClr val="tx1"/>
                </a:solidFill>
              </a:rPr>
              <a:t>Prepare and submit a priority action plan</a:t>
            </a:r>
          </a:p>
        </p:txBody>
      </p:sp>
      <p:pic>
        <p:nvPicPr>
          <p:cNvPr id="8" name="Picture 7">
            <a:extLst>
              <a:ext uri="{FF2B5EF4-FFF2-40B4-BE49-F238E27FC236}">
                <a16:creationId xmlns:a16="http://schemas.microsoft.com/office/drawing/2014/main" id="{9080B1BD-D1BE-4C6E-BB00-D5D29E658BF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47953"/>
            <a:ext cx="12192000" cy="1168732"/>
          </a:xfrm>
          <a:prstGeom prst="rect">
            <a:avLst/>
          </a:prstGeom>
        </p:spPr>
      </p:pic>
      <p:pic>
        <p:nvPicPr>
          <p:cNvPr id="9" name="Picture 8">
            <a:extLst>
              <a:ext uri="{FF2B5EF4-FFF2-40B4-BE49-F238E27FC236}">
                <a16:creationId xmlns:a16="http://schemas.microsoft.com/office/drawing/2014/main" id="{BA6D5D60-5A3E-4973-9560-0FA980D06B2E}"/>
              </a:ext>
            </a:extLst>
          </p:cNvPr>
          <p:cNvPicPr>
            <a:picLocks noChangeAspect="1"/>
          </p:cNvPicPr>
          <p:nvPr/>
        </p:nvPicPr>
        <p:blipFill>
          <a:blip r:embed="rId3"/>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3951964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7FD75F-422D-4B09-8EFE-3B5B88D18B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58344"/>
            <a:ext cx="12192000" cy="1168732"/>
          </a:xfrm>
          <a:prstGeom prst="rect">
            <a:avLst/>
          </a:prstGeom>
        </p:spPr>
      </p:pic>
      <p:sp>
        <p:nvSpPr>
          <p:cNvPr id="2" name="Title 1">
            <a:extLst>
              <a:ext uri="{FF2B5EF4-FFF2-40B4-BE49-F238E27FC236}">
                <a16:creationId xmlns:a16="http://schemas.microsoft.com/office/drawing/2014/main" id="{01972FD0-A534-48E1-87AF-35AD1A6B24FC}"/>
              </a:ext>
            </a:extLst>
          </p:cNvPr>
          <p:cNvSpPr>
            <a:spLocks noGrp="1"/>
          </p:cNvSpPr>
          <p:nvPr>
            <p:ph type="title"/>
          </p:nvPr>
        </p:nvSpPr>
        <p:spPr>
          <a:xfrm>
            <a:off x="838200" y="294104"/>
            <a:ext cx="10515600" cy="620296"/>
          </a:xfrm>
        </p:spPr>
        <p:txBody>
          <a:bodyPr>
            <a:normAutofit fontScale="90000"/>
          </a:bodyPr>
          <a:lstStyle/>
          <a:p>
            <a:r>
              <a:rPr lang="en-GB" dirty="0"/>
              <a:t>Format of inspection</a:t>
            </a:r>
          </a:p>
        </p:txBody>
      </p:sp>
      <p:sp>
        <p:nvSpPr>
          <p:cNvPr id="3" name="Content Placeholder 2">
            <a:extLst>
              <a:ext uri="{FF2B5EF4-FFF2-40B4-BE49-F238E27FC236}">
                <a16:creationId xmlns:a16="http://schemas.microsoft.com/office/drawing/2014/main" id="{04554F6C-09E0-4DB7-BC38-646DE6B2576D}"/>
              </a:ext>
            </a:extLst>
          </p:cNvPr>
          <p:cNvSpPr>
            <a:spLocks noGrp="1"/>
          </p:cNvSpPr>
          <p:nvPr>
            <p:ph idx="1"/>
          </p:nvPr>
        </p:nvSpPr>
        <p:spPr>
          <a:xfrm>
            <a:off x="838200" y="982247"/>
            <a:ext cx="10515600" cy="1441357"/>
          </a:xfrm>
        </p:spPr>
        <p:txBody>
          <a:bodyPr>
            <a:normAutofit lnSpcReduction="10000"/>
          </a:bodyPr>
          <a:lstStyle/>
          <a:p>
            <a:r>
              <a:rPr lang="en-GB" sz="2000" dirty="0"/>
              <a:t>Inspection lasts 3 weeks from point of notification</a:t>
            </a:r>
          </a:p>
          <a:p>
            <a:r>
              <a:rPr lang="en-GB" sz="2000" dirty="0"/>
              <a:t>Inspection team led by Her Majesty’s Inspector (HMI) from Ofsted </a:t>
            </a:r>
          </a:p>
          <a:p>
            <a:r>
              <a:rPr lang="en-GB" sz="2000" dirty="0">
                <a:effectLst/>
                <a:ea typeface="Times New Roman" panose="02020603050405020304" pitchFamily="18" charset="0"/>
              </a:rPr>
              <a:t>Team will also include Children’s Services Inspectors from the CQC, and education and social care inspectors from Ofsted.</a:t>
            </a:r>
          </a:p>
          <a:p>
            <a:endParaRPr lang="en-GB" sz="2000" dirty="0"/>
          </a:p>
        </p:txBody>
      </p:sp>
      <p:sp>
        <p:nvSpPr>
          <p:cNvPr id="6" name="Rectangle: Rounded Corners 5">
            <a:extLst>
              <a:ext uri="{FF2B5EF4-FFF2-40B4-BE49-F238E27FC236}">
                <a16:creationId xmlns:a16="http://schemas.microsoft.com/office/drawing/2014/main" id="{D68FA7BB-1E1A-4802-BE2A-5F0E390010A4}"/>
              </a:ext>
            </a:extLst>
          </p:cNvPr>
          <p:cNvSpPr/>
          <p:nvPr/>
        </p:nvSpPr>
        <p:spPr>
          <a:xfrm>
            <a:off x="281127" y="2375285"/>
            <a:ext cx="3047999" cy="3221330"/>
          </a:xfrm>
          <a:prstGeom prst="roundRect">
            <a:avLst/>
          </a:prstGeom>
          <a:solidFill>
            <a:schemeClr val="bg1"/>
          </a:solidFill>
          <a:ln w="76200">
            <a:solidFill>
              <a:srgbClr val="FBCEB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Week 1</a:t>
            </a:r>
          </a:p>
          <a:p>
            <a:endParaRPr lang="en-GB" dirty="0">
              <a:solidFill>
                <a:schemeClr val="tx1"/>
              </a:solidFill>
            </a:endParaRPr>
          </a:p>
          <a:p>
            <a:pPr marL="285750" indent="-285750">
              <a:buFont typeface="Arial" panose="020B0604020202020204" pitchFamily="34" charset="0"/>
              <a:buChar char="•"/>
            </a:pPr>
            <a:r>
              <a:rPr lang="en-US" sz="1800" dirty="0">
                <a:solidFill>
                  <a:schemeClr val="tx1"/>
                </a:solidFill>
                <a:effectLst/>
                <a:latin typeface="Calibri Light" panose="020F0302020204030204" pitchFamily="34" charset="0"/>
                <a:ea typeface="Arial" panose="020B0604020202020204" pitchFamily="34" charset="0"/>
              </a:rPr>
              <a:t>submit evidence and data to the inspectors. </a:t>
            </a:r>
          </a:p>
          <a:p>
            <a:pPr marL="285750" indent="-285750">
              <a:buFont typeface="Arial" panose="020B0604020202020204" pitchFamily="34" charset="0"/>
              <a:buChar char="•"/>
            </a:pPr>
            <a:r>
              <a:rPr lang="en-US" sz="1800" dirty="0">
                <a:solidFill>
                  <a:schemeClr val="tx1"/>
                </a:solidFill>
                <a:effectLst/>
                <a:latin typeface="Calibri Light" panose="020F0302020204030204" pitchFamily="34" charset="0"/>
                <a:ea typeface="Arial" panose="020B0604020202020204" pitchFamily="34" charset="0"/>
              </a:rPr>
              <a:t>identify at least 6 children to track during the inspection </a:t>
            </a:r>
          </a:p>
          <a:p>
            <a:pPr marL="285750" indent="-285750">
              <a:buFont typeface="Arial" panose="020B0604020202020204" pitchFamily="34" charset="0"/>
              <a:buChar char="•"/>
            </a:pPr>
            <a:r>
              <a:rPr lang="en-US" sz="1800" dirty="0">
                <a:solidFill>
                  <a:schemeClr val="tx1"/>
                </a:solidFill>
                <a:effectLst/>
                <a:latin typeface="Calibri Light" panose="020F0302020204030204" pitchFamily="34" charset="0"/>
                <a:ea typeface="Arial" panose="020B0604020202020204" pitchFamily="34" charset="0"/>
              </a:rPr>
              <a:t>coordinate sending out online surveys to children, parents and practitioners.</a:t>
            </a:r>
            <a:endParaRPr lang="en-GB" dirty="0">
              <a:solidFill>
                <a:schemeClr val="tx1"/>
              </a:solidFill>
            </a:endParaRPr>
          </a:p>
        </p:txBody>
      </p:sp>
      <p:sp>
        <p:nvSpPr>
          <p:cNvPr id="7" name="Rectangle: Rounded Corners 6">
            <a:extLst>
              <a:ext uri="{FF2B5EF4-FFF2-40B4-BE49-F238E27FC236}">
                <a16:creationId xmlns:a16="http://schemas.microsoft.com/office/drawing/2014/main" id="{3D1E6F80-7883-437B-BFB4-33CF955AF9BC}"/>
              </a:ext>
            </a:extLst>
          </p:cNvPr>
          <p:cNvSpPr/>
          <p:nvPr/>
        </p:nvSpPr>
        <p:spPr>
          <a:xfrm>
            <a:off x="3488924" y="2388505"/>
            <a:ext cx="4506897" cy="3621678"/>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Week 2</a:t>
            </a:r>
          </a:p>
          <a:p>
            <a:pPr marL="285750" indent="-285750">
              <a:lnSpc>
                <a:spcPct val="115000"/>
              </a:lnSpc>
              <a:buFont typeface="Arial" panose="020B0604020202020204" pitchFamily="34" charset="0"/>
              <a:buChar char="•"/>
            </a:pPr>
            <a:r>
              <a:rPr lang="en-GB" sz="1800" dirty="0">
                <a:solidFill>
                  <a:schemeClr val="tx1"/>
                </a:solidFill>
                <a:effectLst/>
                <a:latin typeface="Calibri Light" panose="020F0302020204030204" pitchFamily="34" charset="0"/>
                <a:ea typeface="Times New Roman" panose="02020603050405020304" pitchFamily="18" charset="0"/>
              </a:rPr>
              <a:t>inspectors will meet with groups of CYP and parents. </a:t>
            </a:r>
          </a:p>
          <a:p>
            <a:pPr marL="285750" indent="-285750">
              <a:lnSpc>
                <a:spcPct val="115000"/>
              </a:lnSpc>
              <a:buFont typeface="Arial" panose="020B0604020202020204" pitchFamily="34" charset="0"/>
              <a:buChar char="•"/>
            </a:pPr>
            <a:r>
              <a:rPr lang="en-GB" sz="1800" dirty="0">
                <a:solidFill>
                  <a:schemeClr val="tx1"/>
                </a:solidFill>
                <a:effectLst/>
                <a:latin typeface="Calibri Light" panose="020F0302020204030204" pitchFamily="34" charset="0"/>
                <a:ea typeface="Times New Roman" panose="02020603050405020304" pitchFamily="18" charset="0"/>
              </a:rPr>
              <a:t>tracking meetings for the 6 CYP identified in week 1, reviewing their experiences and journeys through the SEND system. </a:t>
            </a:r>
          </a:p>
          <a:p>
            <a:pPr marL="285750" indent="-285750">
              <a:lnSpc>
                <a:spcPct val="115000"/>
              </a:lnSpc>
              <a:buFont typeface="Arial" panose="020B0604020202020204" pitchFamily="34" charset="0"/>
              <a:buChar char="•"/>
            </a:pPr>
            <a:r>
              <a:rPr lang="en-GB" dirty="0">
                <a:solidFill>
                  <a:schemeClr val="tx1"/>
                </a:solidFill>
                <a:latin typeface="Calibri Light" panose="020F0302020204030204" pitchFamily="34" charset="0"/>
                <a:ea typeface="Times New Roman" panose="02020603050405020304" pitchFamily="18" charset="0"/>
              </a:rPr>
              <a:t>t</a:t>
            </a:r>
            <a:r>
              <a:rPr lang="en-GB" sz="1800" dirty="0">
                <a:solidFill>
                  <a:schemeClr val="tx1"/>
                </a:solidFill>
                <a:effectLst/>
                <a:latin typeface="Calibri Light" panose="020F0302020204030204" pitchFamily="34" charset="0"/>
                <a:ea typeface="Times New Roman" panose="02020603050405020304" pitchFamily="18" charset="0"/>
              </a:rPr>
              <a:t>his will include meetings with the CYP and their families, as well as multi-agency meetings with the practitioners who have worked with them. </a:t>
            </a:r>
            <a:endParaRPr lang="en-GB" sz="1800" dirty="0">
              <a:solidFill>
                <a:schemeClr val="tx1"/>
              </a:solidFill>
              <a:effectLst/>
              <a:latin typeface="Times New Roman" panose="02020603050405020304" pitchFamily="18" charset="0"/>
              <a:ea typeface="Times New Roman" panose="02020603050405020304" pitchFamily="18" charset="0"/>
            </a:endParaRPr>
          </a:p>
          <a:p>
            <a:pPr>
              <a:lnSpc>
                <a:spcPct val="115000"/>
              </a:lnSpc>
            </a:pPr>
            <a:r>
              <a:rPr lang="en-GB" sz="1800" dirty="0">
                <a:effectLst/>
                <a:latin typeface="Calibri Light" panose="020F03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8" name="Rectangle: Rounded Corners 7">
            <a:extLst>
              <a:ext uri="{FF2B5EF4-FFF2-40B4-BE49-F238E27FC236}">
                <a16:creationId xmlns:a16="http://schemas.microsoft.com/office/drawing/2014/main" id="{FEB22FD3-3939-4F4B-BBF7-2CDB7F9B7E4C}"/>
              </a:ext>
            </a:extLst>
          </p:cNvPr>
          <p:cNvSpPr/>
          <p:nvPr/>
        </p:nvSpPr>
        <p:spPr>
          <a:xfrm>
            <a:off x="8111231" y="2375285"/>
            <a:ext cx="3799642" cy="3221330"/>
          </a:xfrm>
          <a:prstGeom prst="roundRect">
            <a:avLst/>
          </a:prstGeom>
          <a:noFill/>
          <a:ln w="76200">
            <a:solidFill>
              <a:srgbClr val="158E7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Week 3</a:t>
            </a:r>
          </a:p>
          <a:p>
            <a:pPr marL="285750" indent="-285750">
              <a:buFont typeface="Arial" panose="020B0604020202020204" pitchFamily="34" charset="0"/>
              <a:buChar char="•"/>
            </a:pPr>
            <a:r>
              <a:rPr lang="en-GB" dirty="0">
                <a:solidFill>
                  <a:schemeClr val="tx1"/>
                </a:solidFill>
                <a:latin typeface="+mj-lt"/>
              </a:rPr>
              <a:t>Inspectors visit Hertfordshire</a:t>
            </a:r>
          </a:p>
          <a:p>
            <a:pPr marL="285750" indent="-285750">
              <a:buFont typeface="Arial" panose="020B0604020202020204" pitchFamily="34" charset="0"/>
              <a:buChar char="•"/>
            </a:pPr>
            <a:r>
              <a:rPr lang="en-GB" dirty="0">
                <a:solidFill>
                  <a:schemeClr val="tx1"/>
                </a:solidFill>
                <a:latin typeface="+mj-lt"/>
              </a:rPr>
              <a:t>Visit providers and education, health and care services</a:t>
            </a:r>
          </a:p>
          <a:p>
            <a:pPr marL="285750" indent="-285750">
              <a:buFont typeface="Arial" panose="020B0604020202020204" pitchFamily="34" charset="0"/>
              <a:buChar char="•"/>
            </a:pPr>
            <a:r>
              <a:rPr lang="en-GB" dirty="0">
                <a:solidFill>
                  <a:schemeClr val="tx1"/>
                </a:solidFill>
                <a:latin typeface="+mj-lt"/>
              </a:rPr>
              <a:t>Review records on case management systems</a:t>
            </a:r>
          </a:p>
          <a:p>
            <a:pPr marL="285750" indent="-285750">
              <a:buFont typeface="Arial" panose="020B0604020202020204" pitchFamily="34" charset="0"/>
              <a:buChar char="•"/>
            </a:pPr>
            <a:r>
              <a:rPr lang="en-GB" dirty="0">
                <a:solidFill>
                  <a:schemeClr val="tx1"/>
                </a:solidFill>
                <a:latin typeface="+mj-lt"/>
              </a:rPr>
              <a:t>Meet with senior leaders</a:t>
            </a:r>
          </a:p>
          <a:p>
            <a:pPr marL="285750" indent="-285750">
              <a:buFont typeface="Arial" panose="020B0604020202020204" pitchFamily="34" charset="0"/>
              <a:buChar char="•"/>
            </a:pPr>
            <a:r>
              <a:rPr lang="en-GB" dirty="0">
                <a:solidFill>
                  <a:schemeClr val="tx1"/>
                </a:solidFill>
                <a:latin typeface="+mj-lt"/>
              </a:rPr>
              <a:t>Meeting with practitioners to discuss specific lines of enquiry</a:t>
            </a:r>
          </a:p>
          <a:p>
            <a:pPr marL="285750" indent="-285750">
              <a:buFont typeface="Arial" panose="020B0604020202020204" pitchFamily="34" charset="0"/>
              <a:buChar char="•"/>
            </a:pPr>
            <a:r>
              <a:rPr lang="en-GB" dirty="0">
                <a:solidFill>
                  <a:schemeClr val="tx1"/>
                </a:solidFill>
                <a:latin typeface="+mj-lt"/>
              </a:rPr>
              <a:t>Hold feedback meeting with local area senior leaders</a:t>
            </a:r>
          </a:p>
        </p:txBody>
      </p:sp>
      <p:pic>
        <p:nvPicPr>
          <p:cNvPr id="10" name="Picture 9">
            <a:extLst>
              <a:ext uri="{FF2B5EF4-FFF2-40B4-BE49-F238E27FC236}">
                <a16:creationId xmlns:a16="http://schemas.microsoft.com/office/drawing/2014/main" id="{89AA555F-C4CB-45C9-B842-7F3348EEA88E}"/>
              </a:ext>
            </a:extLst>
          </p:cNvPr>
          <p:cNvPicPr>
            <a:picLocks noChangeAspect="1"/>
          </p:cNvPicPr>
          <p:nvPr/>
        </p:nvPicPr>
        <p:blipFill>
          <a:blip r:embed="rId3"/>
          <a:stretch>
            <a:fillRect/>
          </a:stretch>
        </p:blipFill>
        <p:spPr>
          <a:xfrm>
            <a:off x="7925207" y="6079414"/>
            <a:ext cx="2433639" cy="707211"/>
          </a:xfrm>
          <a:prstGeom prst="rect">
            <a:avLst/>
          </a:prstGeom>
        </p:spPr>
      </p:pic>
    </p:spTree>
    <p:extLst>
      <p:ext uri="{BB962C8B-B14F-4D97-AF65-F5344CB8AC3E}">
        <p14:creationId xmlns:p14="http://schemas.microsoft.com/office/powerpoint/2010/main" val="4044024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3AAC695615704CB7CFB6D99F37208A" ma:contentTypeVersion="10" ma:contentTypeDescription="Create a new document." ma:contentTypeScope="" ma:versionID="a9d5a56ce1d0780e8aca72d79413ac39">
  <xsd:schema xmlns:xsd="http://www.w3.org/2001/XMLSchema" xmlns:xs="http://www.w3.org/2001/XMLSchema" xmlns:p="http://schemas.microsoft.com/office/2006/metadata/properties" xmlns:ns2="bccbc266-1c9f-40b4-b7cc-80f7bc193706" xmlns:ns3="3062812f-2a49-454d-87ad-0bd0b4059b1c" targetNamespace="http://schemas.microsoft.com/office/2006/metadata/properties" ma:root="true" ma:fieldsID="a88becfbe23845ec144b32583b5d8add" ns2:_="" ns3:_="">
    <xsd:import namespace="bccbc266-1c9f-40b4-b7cc-80f7bc193706"/>
    <xsd:import namespace="3062812f-2a49-454d-87ad-0bd0b4059b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bc266-1c9f-40b4-b7cc-80f7bc1937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62812f-2a49-454d-87ad-0bd0b4059b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062812f-2a49-454d-87ad-0bd0b4059b1c">
      <UserInfo>
        <DisplayName>Ruth Fennemore</DisplayName>
        <AccountId>19</AccountId>
        <AccountType/>
      </UserInfo>
      <UserInfo>
        <DisplayName>Erin Bradley1</DisplayName>
        <AccountId>67</AccountId>
        <AccountType/>
      </UserInfo>
      <UserInfo>
        <DisplayName>Hero Slinn</DisplayName>
        <AccountId>99</AccountId>
        <AccountType/>
      </UserInfo>
      <UserInfo>
        <DisplayName>Jennie Newman</DisplayName>
        <AccountId>27</AccountId>
        <AccountType/>
      </UserInfo>
      <UserInfo>
        <DisplayName>Keeley Groves</DisplayName>
        <AccountId>111</AccountId>
        <AccountType/>
      </UserInfo>
    </SharedWithUsers>
  </documentManagement>
</p:properties>
</file>

<file path=customXml/itemProps1.xml><?xml version="1.0" encoding="utf-8"?>
<ds:datastoreItem xmlns:ds="http://schemas.openxmlformats.org/officeDocument/2006/customXml" ds:itemID="{0E2CD31A-30B3-47A2-822C-B16AC4CDB944}">
  <ds:schemaRefs>
    <ds:schemaRef ds:uri="http://schemas.microsoft.com/sharepoint/v3/contenttype/forms"/>
  </ds:schemaRefs>
</ds:datastoreItem>
</file>

<file path=customXml/itemProps2.xml><?xml version="1.0" encoding="utf-8"?>
<ds:datastoreItem xmlns:ds="http://schemas.openxmlformats.org/officeDocument/2006/customXml" ds:itemID="{2257C82D-23C6-404A-853D-2D98B0CDD0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bc266-1c9f-40b4-b7cc-80f7bc193706"/>
    <ds:schemaRef ds:uri="3062812f-2a49-454d-87ad-0bd0b4059b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C2CADA-4271-45F3-AAB7-D7FD6CBCF69E}">
  <ds:schemaRefs>
    <ds:schemaRef ds:uri="http://purl.org/dc/elements/1.1/"/>
    <ds:schemaRef ds:uri="http://schemas.openxmlformats.org/package/2006/metadata/core-properties"/>
    <ds:schemaRef ds:uri="http://schemas.microsoft.com/office/infopath/2007/PartnerControls"/>
    <ds:schemaRef ds:uri="http://purl.org/dc/terms/"/>
    <ds:schemaRef ds:uri="3062812f-2a49-454d-87ad-0bd0b4059b1c"/>
    <ds:schemaRef ds:uri="http://schemas.microsoft.com/office/2006/metadata/properties"/>
    <ds:schemaRef ds:uri="http://schemas.microsoft.com/office/2006/documentManagement/types"/>
    <ds:schemaRef ds:uri="bccbc266-1c9f-40b4-b7cc-80f7bc19370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758</TotalTime>
  <Words>2266</Words>
  <Application>Microsoft Office PowerPoint</Application>
  <PresentationFormat>Widescreen</PresentationFormat>
  <Paragraphs>157</Paragraphs>
  <Slides>22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GDS Transport</vt:lpstr>
      <vt:lpstr>Times New Roman</vt:lpstr>
      <vt:lpstr>Wingdings</vt:lpstr>
      <vt:lpstr>Office Theme</vt:lpstr>
      <vt:lpstr>  Education Specific Hertfordshire Prepared for SEND Inspection Information Session </vt:lpstr>
      <vt:lpstr>Aim of this session</vt:lpstr>
      <vt:lpstr>SEND Is Everybody’s Business</vt:lpstr>
      <vt:lpstr>What is a SEND Area Inspection?</vt:lpstr>
      <vt:lpstr>PowerPoint Presentation</vt:lpstr>
      <vt:lpstr>Inspectors evaluate partnership working </vt:lpstr>
      <vt:lpstr>Inspectors evaluate whether children and young people… </vt:lpstr>
      <vt:lpstr>Possible outcomes of inspection</vt:lpstr>
      <vt:lpstr>Format of inspection</vt:lpstr>
      <vt:lpstr>Methodology Overview</vt:lpstr>
      <vt:lpstr>How the inspection might affect you</vt:lpstr>
      <vt:lpstr>Tracking exercise</vt:lpstr>
      <vt:lpstr>Sampling visits</vt:lpstr>
      <vt:lpstr>Case Study: Kent SEND re-visit (2022)</vt:lpstr>
      <vt:lpstr>Case Studies: Hertfordshire School Inspections (2020 - 2022)</vt:lpstr>
      <vt:lpstr>How your setting can prepare </vt:lpstr>
      <vt:lpstr>How you can prepare</vt:lpstr>
      <vt:lpstr>When meeting inspectors</vt:lpstr>
      <vt:lpstr>When meeting inspectors (2)</vt:lpstr>
      <vt:lpstr>PowerPoint Presentation</vt:lpstr>
      <vt:lpstr>SEND Ambitions 2022-2025</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Prepared for SEND Inspection </dc:title>
  <dc:creator>Erin Bradley1</dc:creator>
  <cp:lastModifiedBy>Laura Wells</cp:lastModifiedBy>
  <cp:revision>2</cp:revision>
  <dcterms:created xsi:type="dcterms:W3CDTF">2022-11-24T11:58:06Z</dcterms:created>
  <dcterms:modified xsi:type="dcterms:W3CDTF">2023-01-12T15:48:10Z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0x010100983AAC695615704CB7CFB6D99F37208A</vt:lpwstr>
  </property>
</Properties>
</file>