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sldIdLst>
    <p:sldId id="256" r:id="rId5"/>
    <p:sldId id="268" r:id="rId6"/>
    <p:sldId id="263" r:id="rId7"/>
    <p:sldId id="257" r:id="rId8"/>
    <p:sldId id="426" r:id="rId9"/>
    <p:sldId id="428" r:id="rId10"/>
    <p:sldId id="430" r:id="rId11"/>
    <p:sldId id="259" r:id="rId12"/>
    <p:sldId id="429" r:id="rId13"/>
    <p:sldId id="260" r:id="rId14"/>
    <p:sldId id="261" r:id="rId15"/>
    <p:sldId id="434" r:id="rId16"/>
    <p:sldId id="262" r:id="rId17"/>
    <p:sldId id="431" r:id="rId18"/>
    <p:sldId id="435" r:id="rId19"/>
    <p:sldId id="432" r:id="rId20"/>
    <p:sldId id="267" r:id="rId21"/>
    <p:sldId id="433"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7810B82-9D93-E578-0CD7-15409D1309BF}" name="Erin Bradley1" initials="EB" userId="S::Erin.Bradley1@hertfordshire.gov.uk::c0d6b319-36c2-4e15-8726-3dd9642df4b5"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7E5475"/>
    <a:srgbClr val="A97FA0"/>
    <a:srgbClr val="BD3D88"/>
    <a:srgbClr val="0F618F"/>
    <a:srgbClr val="EBE3C3"/>
    <a:srgbClr val="158E77"/>
    <a:srgbClr val="C6569A"/>
    <a:srgbClr val="FBCEB3"/>
    <a:srgbClr val="F4F0DF"/>
    <a:srgbClr val="116C9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87AABA-5BE4-4C9C-98ED-4214C322991A}" v="1" dt="2023-01-09T14:14:34.1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3" autoAdjust="0"/>
    <p:restoredTop sz="86449" autoAdjust="0"/>
  </p:normalViewPr>
  <p:slideViewPr>
    <p:cSldViewPr snapToGrid="0">
      <p:cViewPr varScale="1">
        <p:scale>
          <a:sx n="103" d="100"/>
          <a:sy n="103" d="100"/>
        </p:scale>
        <p:origin x="114" y="252"/>
      </p:cViewPr>
      <p:guideLst/>
    </p:cSldViewPr>
  </p:slideViewPr>
  <p:outlineViewPr>
    <p:cViewPr>
      <p:scale>
        <a:sx n="33" d="100"/>
        <a:sy n="33" d="100"/>
      </p:scale>
      <p:origin x="0" y="-13925"/>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B00674-903B-4E97-8236-1ABF44492433}" type="datetimeFigureOut">
              <a:rPr lang="en-GB" smtClean="0"/>
              <a:t>12/01/2023</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A1820E-5DC7-44D0-B307-98A5178A3257}" type="slidenum">
              <a:rPr lang="en-GB" smtClean="0"/>
              <a:t>‹#›</a:t>
            </a:fld>
            <a:endParaRPr lang="en-GB" dirty="0"/>
          </a:p>
        </p:txBody>
      </p:sp>
    </p:spTree>
    <p:extLst>
      <p:ext uri="{BB962C8B-B14F-4D97-AF65-F5344CB8AC3E}">
        <p14:creationId xmlns:p14="http://schemas.microsoft.com/office/powerpoint/2010/main" val="1399458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3A1820E-5DC7-44D0-B307-98A5178A3257}" type="slidenum">
              <a:rPr lang="en-GB" smtClean="0"/>
              <a:t>11</a:t>
            </a:fld>
            <a:endParaRPr lang="en-GB" dirty="0"/>
          </a:p>
        </p:txBody>
      </p:sp>
    </p:spTree>
    <p:extLst>
      <p:ext uri="{BB962C8B-B14F-4D97-AF65-F5344CB8AC3E}">
        <p14:creationId xmlns:p14="http://schemas.microsoft.com/office/powerpoint/2010/main" val="2314583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CFBDC-9197-4FF8-8DE3-7761A02B371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04AF0C9-3430-4DC8-BECE-B70C0AE2ED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3B29593-E117-45DF-B621-3A8F623425A4}"/>
              </a:ext>
            </a:extLst>
          </p:cNvPr>
          <p:cNvSpPr>
            <a:spLocks noGrp="1"/>
          </p:cNvSpPr>
          <p:nvPr>
            <p:ph type="dt" sz="half" idx="10"/>
          </p:nvPr>
        </p:nvSpPr>
        <p:spPr/>
        <p:txBody>
          <a:bodyPr/>
          <a:lstStyle/>
          <a:p>
            <a:fld id="{FCC0FDEE-1293-4F0D-BE3B-6754652BEF44}" type="datetimeFigureOut">
              <a:rPr lang="en-GB" smtClean="0"/>
              <a:t>12/01/2023</a:t>
            </a:fld>
            <a:endParaRPr lang="en-GB" dirty="0"/>
          </a:p>
        </p:txBody>
      </p:sp>
      <p:sp>
        <p:nvSpPr>
          <p:cNvPr id="5" name="Footer Placeholder 4">
            <a:extLst>
              <a:ext uri="{FF2B5EF4-FFF2-40B4-BE49-F238E27FC236}">
                <a16:creationId xmlns:a16="http://schemas.microsoft.com/office/drawing/2014/main" id="{6B269182-D874-43EF-B34F-6BF29ED38E2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23FE16A6-107F-4D24-B947-DCFDC3C541CB}"/>
              </a:ext>
            </a:extLst>
          </p:cNvPr>
          <p:cNvSpPr>
            <a:spLocks noGrp="1"/>
          </p:cNvSpPr>
          <p:nvPr>
            <p:ph type="sldNum" sz="quarter" idx="12"/>
          </p:nvPr>
        </p:nvSpPr>
        <p:spPr/>
        <p:txBody>
          <a:bodyPr/>
          <a:lstStyle/>
          <a:p>
            <a:fld id="{02DE2E78-1A50-4B92-9F0F-3E615B81AFBA}" type="slidenum">
              <a:rPr lang="en-GB" smtClean="0"/>
              <a:t>‹#›</a:t>
            </a:fld>
            <a:endParaRPr lang="en-GB" dirty="0"/>
          </a:p>
        </p:txBody>
      </p:sp>
    </p:spTree>
    <p:extLst>
      <p:ext uri="{BB962C8B-B14F-4D97-AF65-F5344CB8AC3E}">
        <p14:creationId xmlns:p14="http://schemas.microsoft.com/office/powerpoint/2010/main" val="20368799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17694-F3FC-4572-BEFD-99CC6CBC3F8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100BFE4-3892-47AB-BC80-437435664D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DFA3A4E-7DAD-4EF8-ADC9-7E59313516F6}"/>
              </a:ext>
            </a:extLst>
          </p:cNvPr>
          <p:cNvSpPr>
            <a:spLocks noGrp="1"/>
          </p:cNvSpPr>
          <p:nvPr>
            <p:ph type="dt" sz="half" idx="10"/>
          </p:nvPr>
        </p:nvSpPr>
        <p:spPr/>
        <p:txBody>
          <a:bodyPr/>
          <a:lstStyle/>
          <a:p>
            <a:fld id="{FCC0FDEE-1293-4F0D-BE3B-6754652BEF44}" type="datetimeFigureOut">
              <a:rPr lang="en-GB" smtClean="0"/>
              <a:t>12/01/2023</a:t>
            </a:fld>
            <a:endParaRPr lang="en-GB" dirty="0"/>
          </a:p>
        </p:txBody>
      </p:sp>
      <p:sp>
        <p:nvSpPr>
          <p:cNvPr id="5" name="Footer Placeholder 4">
            <a:extLst>
              <a:ext uri="{FF2B5EF4-FFF2-40B4-BE49-F238E27FC236}">
                <a16:creationId xmlns:a16="http://schemas.microsoft.com/office/drawing/2014/main" id="{8B457CA1-C590-4821-880B-A305A073F103}"/>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7BACF548-776E-45B4-B8E7-98D1C9628175}"/>
              </a:ext>
            </a:extLst>
          </p:cNvPr>
          <p:cNvSpPr>
            <a:spLocks noGrp="1"/>
          </p:cNvSpPr>
          <p:nvPr>
            <p:ph type="sldNum" sz="quarter" idx="12"/>
          </p:nvPr>
        </p:nvSpPr>
        <p:spPr/>
        <p:txBody>
          <a:bodyPr/>
          <a:lstStyle/>
          <a:p>
            <a:fld id="{02DE2E78-1A50-4B92-9F0F-3E615B81AFBA}" type="slidenum">
              <a:rPr lang="en-GB" smtClean="0"/>
              <a:t>‹#›</a:t>
            </a:fld>
            <a:endParaRPr lang="en-GB" dirty="0"/>
          </a:p>
        </p:txBody>
      </p:sp>
    </p:spTree>
    <p:extLst>
      <p:ext uri="{BB962C8B-B14F-4D97-AF65-F5344CB8AC3E}">
        <p14:creationId xmlns:p14="http://schemas.microsoft.com/office/powerpoint/2010/main" val="36114676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62687BA-7D28-41F4-8485-4F9F33341C7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E85AF97-8719-4FB1-9145-E6C36840B38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D25B09F-0E2A-485B-8CBC-75903EF42D9D}"/>
              </a:ext>
            </a:extLst>
          </p:cNvPr>
          <p:cNvSpPr>
            <a:spLocks noGrp="1"/>
          </p:cNvSpPr>
          <p:nvPr>
            <p:ph type="dt" sz="half" idx="10"/>
          </p:nvPr>
        </p:nvSpPr>
        <p:spPr/>
        <p:txBody>
          <a:bodyPr/>
          <a:lstStyle/>
          <a:p>
            <a:fld id="{FCC0FDEE-1293-4F0D-BE3B-6754652BEF44}" type="datetimeFigureOut">
              <a:rPr lang="en-GB" smtClean="0"/>
              <a:t>12/01/2023</a:t>
            </a:fld>
            <a:endParaRPr lang="en-GB" dirty="0"/>
          </a:p>
        </p:txBody>
      </p:sp>
      <p:sp>
        <p:nvSpPr>
          <p:cNvPr id="5" name="Footer Placeholder 4">
            <a:extLst>
              <a:ext uri="{FF2B5EF4-FFF2-40B4-BE49-F238E27FC236}">
                <a16:creationId xmlns:a16="http://schemas.microsoft.com/office/drawing/2014/main" id="{E5B3D092-9E2C-4D85-8825-D520BC14D640}"/>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5A9655C3-1A48-4701-A93F-2D34BEA8B218}"/>
              </a:ext>
            </a:extLst>
          </p:cNvPr>
          <p:cNvSpPr>
            <a:spLocks noGrp="1"/>
          </p:cNvSpPr>
          <p:nvPr>
            <p:ph type="sldNum" sz="quarter" idx="12"/>
          </p:nvPr>
        </p:nvSpPr>
        <p:spPr/>
        <p:txBody>
          <a:bodyPr/>
          <a:lstStyle/>
          <a:p>
            <a:fld id="{02DE2E78-1A50-4B92-9F0F-3E615B81AFBA}" type="slidenum">
              <a:rPr lang="en-GB" smtClean="0"/>
              <a:t>‹#›</a:t>
            </a:fld>
            <a:endParaRPr lang="en-GB" dirty="0"/>
          </a:p>
        </p:txBody>
      </p:sp>
    </p:spTree>
    <p:extLst>
      <p:ext uri="{BB962C8B-B14F-4D97-AF65-F5344CB8AC3E}">
        <p14:creationId xmlns:p14="http://schemas.microsoft.com/office/powerpoint/2010/main" val="705163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C231E-2FD4-4EF8-9E5B-968F9643D0F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9EF29F7-9A74-4298-88D8-03E2F39B241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5EDA141-DAB1-4349-952A-8666BC5E5DCE}"/>
              </a:ext>
            </a:extLst>
          </p:cNvPr>
          <p:cNvSpPr>
            <a:spLocks noGrp="1"/>
          </p:cNvSpPr>
          <p:nvPr>
            <p:ph type="dt" sz="half" idx="10"/>
          </p:nvPr>
        </p:nvSpPr>
        <p:spPr/>
        <p:txBody>
          <a:bodyPr/>
          <a:lstStyle/>
          <a:p>
            <a:fld id="{FCC0FDEE-1293-4F0D-BE3B-6754652BEF44}" type="datetimeFigureOut">
              <a:rPr lang="en-GB" smtClean="0"/>
              <a:t>12/01/2023</a:t>
            </a:fld>
            <a:endParaRPr lang="en-GB" dirty="0"/>
          </a:p>
        </p:txBody>
      </p:sp>
      <p:sp>
        <p:nvSpPr>
          <p:cNvPr id="5" name="Footer Placeholder 4">
            <a:extLst>
              <a:ext uri="{FF2B5EF4-FFF2-40B4-BE49-F238E27FC236}">
                <a16:creationId xmlns:a16="http://schemas.microsoft.com/office/drawing/2014/main" id="{7C713B8F-2983-42B8-83CF-BDC1E283FEC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8206156A-5479-473D-ADA0-325A173134F6}"/>
              </a:ext>
            </a:extLst>
          </p:cNvPr>
          <p:cNvSpPr>
            <a:spLocks noGrp="1"/>
          </p:cNvSpPr>
          <p:nvPr>
            <p:ph type="sldNum" sz="quarter" idx="12"/>
          </p:nvPr>
        </p:nvSpPr>
        <p:spPr/>
        <p:txBody>
          <a:bodyPr/>
          <a:lstStyle/>
          <a:p>
            <a:fld id="{02DE2E78-1A50-4B92-9F0F-3E615B81AFBA}" type="slidenum">
              <a:rPr lang="en-GB" smtClean="0"/>
              <a:t>‹#›</a:t>
            </a:fld>
            <a:endParaRPr lang="en-GB" dirty="0"/>
          </a:p>
        </p:txBody>
      </p:sp>
    </p:spTree>
    <p:extLst>
      <p:ext uri="{BB962C8B-B14F-4D97-AF65-F5344CB8AC3E}">
        <p14:creationId xmlns:p14="http://schemas.microsoft.com/office/powerpoint/2010/main" val="1770047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D6018-78B4-43F5-83CA-3525C33916C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9BD6654-3507-4FDA-BF24-BEBE8D2B3F2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E3C2AAB-3AB1-4707-BA45-348EFA2A1AB0}"/>
              </a:ext>
            </a:extLst>
          </p:cNvPr>
          <p:cNvSpPr>
            <a:spLocks noGrp="1"/>
          </p:cNvSpPr>
          <p:nvPr>
            <p:ph type="dt" sz="half" idx="10"/>
          </p:nvPr>
        </p:nvSpPr>
        <p:spPr/>
        <p:txBody>
          <a:bodyPr/>
          <a:lstStyle/>
          <a:p>
            <a:fld id="{FCC0FDEE-1293-4F0D-BE3B-6754652BEF44}" type="datetimeFigureOut">
              <a:rPr lang="en-GB" smtClean="0"/>
              <a:t>12/01/2023</a:t>
            </a:fld>
            <a:endParaRPr lang="en-GB" dirty="0"/>
          </a:p>
        </p:txBody>
      </p:sp>
      <p:sp>
        <p:nvSpPr>
          <p:cNvPr id="5" name="Footer Placeholder 4">
            <a:extLst>
              <a:ext uri="{FF2B5EF4-FFF2-40B4-BE49-F238E27FC236}">
                <a16:creationId xmlns:a16="http://schemas.microsoft.com/office/drawing/2014/main" id="{2A994076-E6B2-4FC1-8826-E0094F743E52}"/>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C36207B-563F-4616-AF85-B23032FFD587}"/>
              </a:ext>
            </a:extLst>
          </p:cNvPr>
          <p:cNvSpPr>
            <a:spLocks noGrp="1"/>
          </p:cNvSpPr>
          <p:nvPr>
            <p:ph type="sldNum" sz="quarter" idx="12"/>
          </p:nvPr>
        </p:nvSpPr>
        <p:spPr/>
        <p:txBody>
          <a:bodyPr/>
          <a:lstStyle/>
          <a:p>
            <a:fld id="{02DE2E78-1A50-4B92-9F0F-3E615B81AFBA}" type="slidenum">
              <a:rPr lang="en-GB" smtClean="0"/>
              <a:t>‹#›</a:t>
            </a:fld>
            <a:endParaRPr lang="en-GB" dirty="0"/>
          </a:p>
        </p:txBody>
      </p:sp>
    </p:spTree>
    <p:extLst>
      <p:ext uri="{BB962C8B-B14F-4D97-AF65-F5344CB8AC3E}">
        <p14:creationId xmlns:p14="http://schemas.microsoft.com/office/powerpoint/2010/main" val="15420928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28FB7-8587-4EE0-BB9D-556BA104448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B9952CA-650A-4C69-94DB-693A9555E28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77FE0A8-EC72-4445-8117-18AE5F13E1D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CB0B13F-9D59-4FA7-A055-37B876AD7D8A}"/>
              </a:ext>
            </a:extLst>
          </p:cNvPr>
          <p:cNvSpPr>
            <a:spLocks noGrp="1"/>
          </p:cNvSpPr>
          <p:nvPr>
            <p:ph type="dt" sz="half" idx="10"/>
          </p:nvPr>
        </p:nvSpPr>
        <p:spPr/>
        <p:txBody>
          <a:bodyPr/>
          <a:lstStyle/>
          <a:p>
            <a:fld id="{FCC0FDEE-1293-4F0D-BE3B-6754652BEF44}" type="datetimeFigureOut">
              <a:rPr lang="en-GB" smtClean="0"/>
              <a:t>12/01/2023</a:t>
            </a:fld>
            <a:endParaRPr lang="en-GB" dirty="0"/>
          </a:p>
        </p:txBody>
      </p:sp>
      <p:sp>
        <p:nvSpPr>
          <p:cNvPr id="6" name="Footer Placeholder 5">
            <a:extLst>
              <a:ext uri="{FF2B5EF4-FFF2-40B4-BE49-F238E27FC236}">
                <a16:creationId xmlns:a16="http://schemas.microsoft.com/office/drawing/2014/main" id="{084C6D9C-5D72-4FEF-94C2-3300C0DB52FB}"/>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ABCDFD5F-6805-4419-9424-5E0AEE23BE30}"/>
              </a:ext>
            </a:extLst>
          </p:cNvPr>
          <p:cNvSpPr>
            <a:spLocks noGrp="1"/>
          </p:cNvSpPr>
          <p:nvPr>
            <p:ph type="sldNum" sz="quarter" idx="12"/>
          </p:nvPr>
        </p:nvSpPr>
        <p:spPr/>
        <p:txBody>
          <a:bodyPr/>
          <a:lstStyle/>
          <a:p>
            <a:fld id="{02DE2E78-1A50-4B92-9F0F-3E615B81AFBA}" type="slidenum">
              <a:rPr lang="en-GB" smtClean="0"/>
              <a:t>‹#›</a:t>
            </a:fld>
            <a:endParaRPr lang="en-GB" dirty="0"/>
          </a:p>
        </p:txBody>
      </p:sp>
    </p:spTree>
    <p:extLst>
      <p:ext uri="{BB962C8B-B14F-4D97-AF65-F5344CB8AC3E}">
        <p14:creationId xmlns:p14="http://schemas.microsoft.com/office/powerpoint/2010/main" val="13974870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A5EBA-2AD9-4B5A-9DA9-6AF1AB38F74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A510571-A3D0-497F-9386-50433CCC46C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D8CBE95-112E-439C-B35F-681A54F394F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1F6220E-8A57-4AA9-AB7F-8B91DC326F5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9782BE-236E-410D-8EA2-C6964403E24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A389B64-303E-4AA0-A9EE-E015B7AEF0E6}"/>
              </a:ext>
            </a:extLst>
          </p:cNvPr>
          <p:cNvSpPr>
            <a:spLocks noGrp="1"/>
          </p:cNvSpPr>
          <p:nvPr>
            <p:ph type="dt" sz="half" idx="10"/>
          </p:nvPr>
        </p:nvSpPr>
        <p:spPr/>
        <p:txBody>
          <a:bodyPr/>
          <a:lstStyle/>
          <a:p>
            <a:fld id="{FCC0FDEE-1293-4F0D-BE3B-6754652BEF44}" type="datetimeFigureOut">
              <a:rPr lang="en-GB" smtClean="0"/>
              <a:t>12/01/2023</a:t>
            </a:fld>
            <a:endParaRPr lang="en-GB" dirty="0"/>
          </a:p>
        </p:txBody>
      </p:sp>
      <p:sp>
        <p:nvSpPr>
          <p:cNvPr id="8" name="Footer Placeholder 7">
            <a:extLst>
              <a:ext uri="{FF2B5EF4-FFF2-40B4-BE49-F238E27FC236}">
                <a16:creationId xmlns:a16="http://schemas.microsoft.com/office/drawing/2014/main" id="{03925C85-B617-405E-8105-6ECEA9648404}"/>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3DC88076-AB34-4A0F-819B-FAEAF6167302}"/>
              </a:ext>
            </a:extLst>
          </p:cNvPr>
          <p:cNvSpPr>
            <a:spLocks noGrp="1"/>
          </p:cNvSpPr>
          <p:nvPr>
            <p:ph type="sldNum" sz="quarter" idx="12"/>
          </p:nvPr>
        </p:nvSpPr>
        <p:spPr/>
        <p:txBody>
          <a:bodyPr/>
          <a:lstStyle/>
          <a:p>
            <a:fld id="{02DE2E78-1A50-4B92-9F0F-3E615B81AFBA}" type="slidenum">
              <a:rPr lang="en-GB" smtClean="0"/>
              <a:t>‹#›</a:t>
            </a:fld>
            <a:endParaRPr lang="en-GB" dirty="0"/>
          </a:p>
        </p:txBody>
      </p:sp>
    </p:spTree>
    <p:extLst>
      <p:ext uri="{BB962C8B-B14F-4D97-AF65-F5344CB8AC3E}">
        <p14:creationId xmlns:p14="http://schemas.microsoft.com/office/powerpoint/2010/main" val="333355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98F0D-5DD8-4D5A-85AF-4C30B083D88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DC9BBD9-542F-4163-A314-5BC919563963}"/>
              </a:ext>
            </a:extLst>
          </p:cNvPr>
          <p:cNvSpPr>
            <a:spLocks noGrp="1"/>
          </p:cNvSpPr>
          <p:nvPr>
            <p:ph type="dt" sz="half" idx="10"/>
          </p:nvPr>
        </p:nvSpPr>
        <p:spPr/>
        <p:txBody>
          <a:bodyPr/>
          <a:lstStyle/>
          <a:p>
            <a:fld id="{FCC0FDEE-1293-4F0D-BE3B-6754652BEF44}" type="datetimeFigureOut">
              <a:rPr lang="en-GB" smtClean="0"/>
              <a:t>12/01/2023</a:t>
            </a:fld>
            <a:endParaRPr lang="en-GB" dirty="0"/>
          </a:p>
        </p:txBody>
      </p:sp>
      <p:sp>
        <p:nvSpPr>
          <p:cNvPr id="4" name="Footer Placeholder 3">
            <a:extLst>
              <a:ext uri="{FF2B5EF4-FFF2-40B4-BE49-F238E27FC236}">
                <a16:creationId xmlns:a16="http://schemas.microsoft.com/office/drawing/2014/main" id="{A459F5F5-3B71-4C7B-AFFE-D59853D09B92}"/>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4AACCBAB-8864-4276-B68D-A9A957EBC648}"/>
              </a:ext>
            </a:extLst>
          </p:cNvPr>
          <p:cNvSpPr>
            <a:spLocks noGrp="1"/>
          </p:cNvSpPr>
          <p:nvPr>
            <p:ph type="sldNum" sz="quarter" idx="12"/>
          </p:nvPr>
        </p:nvSpPr>
        <p:spPr/>
        <p:txBody>
          <a:bodyPr/>
          <a:lstStyle/>
          <a:p>
            <a:fld id="{02DE2E78-1A50-4B92-9F0F-3E615B81AFBA}" type="slidenum">
              <a:rPr lang="en-GB" smtClean="0"/>
              <a:t>‹#›</a:t>
            </a:fld>
            <a:endParaRPr lang="en-GB" dirty="0"/>
          </a:p>
        </p:txBody>
      </p:sp>
    </p:spTree>
    <p:extLst>
      <p:ext uri="{BB962C8B-B14F-4D97-AF65-F5344CB8AC3E}">
        <p14:creationId xmlns:p14="http://schemas.microsoft.com/office/powerpoint/2010/main" val="1883062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9920DD-E3A7-4917-97D0-FBC4D568C3E4}"/>
              </a:ext>
            </a:extLst>
          </p:cNvPr>
          <p:cNvSpPr>
            <a:spLocks noGrp="1"/>
          </p:cNvSpPr>
          <p:nvPr>
            <p:ph type="dt" sz="half" idx="10"/>
          </p:nvPr>
        </p:nvSpPr>
        <p:spPr/>
        <p:txBody>
          <a:bodyPr/>
          <a:lstStyle/>
          <a:p>
            <a:fld id="{FCC0FDEE-1293-4F0D-BE3B-6754652BEF44}" type="datetimeFigureOut">
              <a:rPr lang="en-GB" smtClean="0"/>
              <a:t>12/01/2023</a:t>
            </a:fld>
            <a:endParaRPr lang="en-GB" dirty="0"/>
          </a:p>
        </p:txBody>
      </p:sp>
      <p:sp>
        <p:nvSpPr>
          <p:cNvPr id="3" name="Footer Placeholder 2">
            <a:extLst>
              <a:ext uri="{FF2B5EF4-FFF2-40B4-BE49-F238E27FC236}">
                <a16:creationId xmlns:a16="http://schemas.microsoft.com/office/drawing/2014/main" id="{E8365AF0-020E-4060-B090-61556834E064}"/>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D631263B-FA9C-4EE4-9531-91F78DFB832D}"/>
              </a:ext>
            </a:extLst>
          </p:cNvPr>
          <p:cNvSpPr>
            <a:spLocks noGrp="1"/>
          </p:cNvSpPr>
          <p:nvPr>
            <p:ph type="sldNum" sz="quarter" idx="12"/>
          </p:nvPr>
        </p:nvSpPr>
        <p:spPr/>
        <p:txBody>
          <a:bodyPr/>
          <a:lstStyle/>
          <a:p>
            <a:fld id="{02DE2E78-1A50-4B92-9F0F-3E615B81AFBA}" type="slidenum">
              <a:rPr lang="en-GB" smtClean="0"/>
              <a:t>‹#›</a:t>
            </a:fld>
            <a:endParaRPr lang="en-GB" dirty="0"/>
          </a:p>
        </p:txBody>
      </p:sp>
    </p:spTree>
    <p:extLst>
      <p:ext uri="{BB962C8B-B14F-4D97-AF65-F5344CB8AC3E}">
        <p14:creationId xmlns:p14="http://schemas.microsoft.com/office/powerpoint/2010/main" val="11968362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F9E64-13A9-4830-AB79-7590D40B37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FFF4D25-5ED3-439B-AE93-DE7D406B804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3F84AF4-4CE2-485C-A3CF-063DB37B19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1189ED8-E234-4386-93E7-9D7B88729EAE}"/>
              </a:ext>
            </a:extLst>
          </p:cNvPr>
          <p:cNvSpPr>
            <a:spLocks noGrp="1"/>
          </p:cNvSpPr>
          <p:nvPr>
            <p:ph type="dt" sz="half" idx="10"/>
          </p:nvPr>
        </p:nvSpPr>
        <p:spPr/>
        <p:txBody>
          <a:bodyPr/>
          <a:lstStyle/>
          <a:p>
            <a:fld id="{FCC0FDEE-1293-4F0D-BE3B-6754652BEF44}" type="datetimeFigureOut">
              <a:rPr lang="en-GB" smtClean="0"/>
              <a:t>12/01/2023</a:t>
            </a:fld>
            <a:endParaRPr lang="en-GB" dirty="0"/>
          </a:p>
        </p:txBody>
      </p:sp>
      <p:sp>
        <p:nvSpPr>
          <p:cNvPr id="6" name="Footer Placeholder 5">
            <a:extLst>
              <a:ext uri="{FF2B5EF4-FFF2-40B4-BE49-F238E27FC236}">
                <a16:creationId xmlns:a16="http://schemas.microsoft.com/office/drawing/2014/main" id="{E62A56EB-DFA0-4F7B-8054-27845BE1070E}"/>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BFD0BFC9-290D-4B40-948B-8ED63365E913}"/>
              </a:ext>
            </a:extLst>
          </p:cNvPr>
          <p:cNvSpPr>
            <a:spLocks noGrp="1"/>
          </p:cNvSpPr>
          <p:nvPr>
            <p:ph type="sldNum" sz="quarter" idx="12"/>
          </p:nvPr>
        </p:nvSpPr>
        <p:spPr/>
        <p:txBody>
          <a:bodyPr/>
          <a:lstStyle/>
          <a:p>
            <a:fld id="{02DE2E78-1A50-4B92-9F0F-3E615B81AFBA}" type="slidenum">
              <a:rPr lang="en-GB" smtClean="0"/>
              <a:t>‹#›</a:t>
            </a:fld>
            <a:endParaRPr lang="en-GB" dirty="0"/>
          </a:p>
        </p:txBody>
      </p:sp>
    </p:spTree>
    <p:extLst>
      <p:ext uri="{BB962C8B-B14F-4D97-AF65-F5344CB8AC3E}">
        <p14:creationId xmlns:p14="http://schemas.microsoft.com/office/powerpoint/2010/main" val="1137388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211AE-B8FB-4F4F-819A-CF1F36708A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6D2B52B-50EA-4194-B668-FDB8F46EB0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D5C7139F-31AD-4CA5-8A30-FF1A6EA7AA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49084D-4B28-41FF-8CA2-8409B29E24EA}"/>
              </a:ext>
            </a:extLst>
          </p:cNvPr>
          <p:cNvSpPr>
            <a:spLocks noGrp="1"/>
          </p:cNvSpPr>
          <p:nvPr>
            <p:ph type="dt" sz="half" idx="10"/>
          </p:nvPr>
        </p:nvSpPr>
        <p:spPr/>
        <p:txBody>
          <a:bodyPr/>
          <a:lstStyle/>
          <a:p>
            <a:fld id="{FCC0FDEE-1293-4F0D-BE3B-6754652BEF44}" type="datetimeFigureOut">
              <a:rPr lang="en-GB" smtClean="0"/>
              <a:t>12/01/2023</a:t>
            </a:fld>
            <a:endParaRPr lang="en-GB" dirty="0"/>
          </a:p>
        </p:txBody>
      </p:sp>
      <p:sp>
        <p:nvSpPr>
          <p:cNvPr id="6" name="Footer Placeholder 5">
            <a:extLst>
              <a:ext uri="{FF2B5EF4-FFF2-40B4-BE49-F238E27FC236}">
                <a16:creationId xmlns:a16="http://schemas.microsoft.com/office/drawing/2014/main" id="{6BFEC5A8-8FC3-4B32-8289-54A07867C24D}"/>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D0E9F78F-AE8A-4AF0-8A9D-538734C22FF2}"/>
              </a:ext>
            </a:extLst>
          </p:cNvPr>
          <p:cNvSpPr>
            <a:spLocks noGrp="1"/>
          </p:cNvSpPr>
          <p:nvPr>
            <p:ph type="sldNum" sz="quarter" idx="12"/>
          </p:nvPr>
        </p:nvSpPr>
        <p:spPr/>
        <p:txBody>
          <a:bodyPr/>
          <a:lstStyle/>
          <a:p>
            <a:fld id="{02DE2E78-1A50-4B92-9F0F-3E615B81AFBA}" type="slidenum">
              <a:rPr lang="en-GB" smtClean="0"/>
              <a:t>‹#›</a:t>
            </a:fld>
            <a:endParaRPr lang="en-GB" dirty="0"/>
          </a:p>
        </p:txBody>
      </p:sp>
    </p:spTree>
    <p:extLst>
      <p:ext uri="{BB962C8B-B14F-4D97-AF65-F5344CB8AC3E}">
        <p14:creationId xmlns:p14="http://schemas.microsoft.com/office/powerpoint/2010/main" val="16553601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E7F7484-7F77-495D-BD98-0BC2106A07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1BA8323-7C91-4E8F-A424-AE696D5595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66C6ECC-4B7F-4C9E-A441-1BDF0AF0E5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C0FDEE-1293-4F0D-BE3B-6754652BEF44}" type="datetimeFigureOut">
              <a:rPr lang="en-GB" smtClean="0"/>
              <a:t>12/01/2023</a:t>
            </a:fld>
            <a:endParaRPr lang="en-GB" dirty="0"/>
          </a:p>
        </p:txBody>
      </p:sp>
      <p:sp>
        <p:nvSpPr>
          <p:cNvPr id="5" name="Footer Placeholder 4">
            <a:extLst>
              <a:ext uri="{FF2B5EF4-FFF2-40B4-BE49-F238E27FC236}">
                <a16:creationId xmlns:a16="http://schemas.microsoft.com/office/drawing/2014/main" id="{744DD079-8B0B-4FD2-BEFE-E90187342A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B246B857-E0F8-4F40-87C7-FDE8770E36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DE2E78-1A50-4B92-9F0F-3E615B81AFBA}" type="slidenum">
              <a:rPr lang="en-GB" smtClean="0"/>
              <a:t>‹#›</a:t>
            </a:fld>
            <a:endParaRPr lang="en-GB" dirty="0"/>
          </a:p>
        </p:txBody>
      </p:sp>
    </p:spTree>
    <p:extLst>
      <p:ext uri="{BB962C8B-B14F-4D97-AF65-F5344CB8AC3E}">
        <p14:creationId xmlns:p14="http://schemas.microsoft.com/office/powerpoint/2010/main" val="1029368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s://www.hertfordshire.gov.uk/microsites/local-offer/feedback/send-strategy/send-strategy.aspx" TargetMode="External"/><Relationship Id="rId4" Type="http://schemas.openxmlformats.org/officeDocument/2006/relationships/hyperlink" Target="https://www.hertfordshire.gov.uk/microsites/local-offer/search-results.aspx#?cludoquery=hertfordshire%20send%20inspection%20one%20stop%20shop&amp;cludopage=1&amp;cludorefurl=https%3A%2F%2Fwww.hertfordshire.gov.uk%2Fmicrosites%2FLocal-Offer%2FThe-Hertfordshire-Local-Offer.aspx&amp;cludorefpt=The%20Hertfordshire%20Local%20Offer&amp;cludorefact=inspec&amp;cludorefaci=1&amp;cludoinputtype=standard"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hertfordshire.gov.uk/services/childrens-social-care/child-protection/hertfordshire-safeguarding-children-partnership/professionals-and-volunteers/hertfordshires-6-outcome-bees.aspx" TargetMode="Externa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SENDInspection.Comms@hertfordshire.gov.uk"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mailto:SENDInspection.Comms@hertfordshire.gov.uk" TargetMode="External"/><Relationship Id="rId2" Type="http://schemas.openxmlformats.org/officeDocument/2006/relationships/hyperlink" Target="https://www.hertfordshire.gov.uk/microsites/local-offer/search-results.aspx#?cludoquery=hertfordshire%20send%20inspection%20one%20stop%20shop&amp;cludopage=1&amp;cludorefurl=https%3A%2F%2Fwww.hertfordshire.gov.uk%2Fmicrosites%2FLocal-Offer%2FThe-Hertfordshire-Local-Offer.aspx&amp;cludorefpt=The%20Hertfordshire%20Local%20Offer&amp;cludorefact=inspec&amp;cludorefaci=1&amp;cludoinputtype=standard" TargetMode="Externa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gov.uk/government/publications/area-send-framework-and-handbook/area-send-inspections-framework-and-handbook" TargetMode="Externa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28EA4-9CB2-4636-869F-79741955990B}"/>
              </a:ext>
            </a:extLst>
          </p:cNvPr>
          <p:cNvSpPr>
            <a:spLocks noGrp="1"/>
          </p:cNvSpPr>
          <p:nvPr>
            <p:ph type="ctrTitle"/>
          </p:nvPr>
        </p:nvSpPr>
        <p:spPr/>
        <p:txBody>
          <a:bodyPr>
            <a:normAutofit fontScale="90000"/>
          </a:bodyPr>
          <a:lstStyle/>
          <a:p>
            <a:br>
              <a:rPr lang="en-GB" dirty="0">
                <a:solidFill>
                  <a:srgbClr val="BD3D88"/>
                </a:solidFill>
              </a:rPr>
            </a:br>
            <a:br>
              <a:rPr lang="en-GB" dirty="0">
                <a:solidFill>
                  <a:srgbClr val="BD3D88"/>
                </a:solidFill>
              </a:rPr>
            </a:br>
            <a:r>
              <a:rPr lang="en-GB" dirty="0">
                <a:solidFill>
                  <a:srgbClr val="BD3D88"/>
                </a:solidFill>
              </a:rPr>
              <a:t>Hertfordshire</a:t>
            </a:r>
            <a:br>
              <a:rPr lang="en-GB" dirty="0">
                <a:solidFill>
                  <a:srgbClr val="BD3D88"/>
                </a:solidFill>
              </a:rPr>
            </a:br>
            <a:r>
              <a:rPr lang="en-GB" dirty="0">
                <a:solidFill>
                  <a:srgbClr val="BD3D88"/>
                </a:solidFill>
              </a:rPr>
              <a:t>Prepared for SEND Inspection</a:t>
            </a:r>
            <a:br>
              <a:rPr lang="en-GB" dirty="0">
                <a:solidFill>
                  <a:srgbClr val="BD3D88"/>
                </a:solidFill>
              </a:rPr>
            </a:br>
            <a:r>
              <a:rPr lang="en-GB" dirty="0">
                <a:solidFill>
                  <a:srgbClr val="BD3D88"/>
                </a:solidFill>
              </a:rPr>
              <a:t>Information Session </a:t>
            </a:r>
          </a:p>
        </p:txBody>
      </p:sp>
      <p:sp>
        <p:nvSpPr>
          <p:cNvPr id="3" name="Subtitle 2">
            <a:extLst>
              <a:ext uri="{FF2B5EF4-FFF2-40B4-BE49-F238E27FC236}">
                <a16:creationId xmlns:a16="http://schemas.microsoft.com/office/drawing/2014/main" id="{AC4880C7-9A6E-4F65-9768-6A62C4C6C12F}"/>
              </a:ext>
            </a:extLst>
          </p:cNvPr>
          <p:cNvSpPr>
            <a:spLocks noGrp="1"/>
          </p:cNvSpPr>
          <p:nvPr>
            <p:ph type="subTitle" idx="1"/>
          </p:nvPr>
        </p:nvSpPr>
        <p:spPr>
          <a:xfrm>
            <a:off x="1426346" y="3529938"/>
            <a:ext cx="9144000" cy="1655762"/>
          </a:xfrm>
        </p:spPr>
        <p:txBody>
          <a:bodyPr/>
          <a:lstStyle/>
          <a:p>
            <a:r>
              <a:rPr lang="en-GB" dirty="0">
                <a:solidFill>
                  <a:srgbClr val="BD3D88"/>
                </a:solidFill>
              </a:rPr>
              <a:t>January 2023</a:t>
            </a:r>
          </a:p>
        </p:txBody>
      </p:sp>
      <p:pic>
        <p:nvPicPr>
          <p:cNvPr id="6" name="Picture 5">
            <a:extLst>
              <a:ext uri="{FF2B5EF4-FFF2-40B4-BE49-F238E27FC236}">
                <a16:creationId xmlns:a16="http://schemas.microsoft.com/office/drawing/2014/main" id="{63B09629-5995-4319-B212-D6FD9ECBC0B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0" y="5747953"/>
            <a:ext cx="12192000" cy="1168732"/>
          </a:xfrm>
          <a:prstGeom prst="rect">
            <a:avLst/>
          </a:prstGeom>
        </p:spPr>
      </p:pic>
      <p:pic>
        <p:nvPicPr>
          <p:cNvPr id="8" name="Picture 7">
            <a:extLst>
              <a:ext uri="{FF2B5EF4-FFF2-40B4-BE49-F238E27FC236}">
                <a16:creationId xmlns:a16="http://schemas.microsoft.com/office/drawing/2014/main" id="{C09B99F2-4DDD-44B5-81D0-46FF8FA328FB}"/>
              </a:ext>
            </a:extLst>
          </p:cNvPr>
          <p:cNvPicPr>
            <a:picLocks noChangeAspect="1"/>
          </p:cNvPicPr>
          <p:nvPr/>
        </p:nvPicPr>
        <p:blipFill>
          <a:blip r:embed="rId3"/>
          <a:stretch>
            <a:fillRect/>
          </a:stretch>
        </p:blipFill>
        <p:spPr>
          <a:xfrm>
            <a:off x="7925207" y="6079414"/>
            <a:ext cx="2433639" cy="707211"/>
          </a:xfrm>
          <a:prstGeom prst="rect">
            <a:avLst/>
          </a:prstGeom>
        </p:spPr>
      </p:pic>
    </p:spTree>
    <p:extLst>
      <p:ext uri="{BB962C8B-B14F-4D97-AF65-F5344CB8AC3E}">
        <p14:creationId xmlns:p14="http://schemas.microsoft.com/office/powerpoint/2010/main" val="34730965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72FD0-A534-48E1-87AF-35AD1A6B24FC}"/>
              </a:ext>
            </a:extLst>
          </p:cNvPr>
          <p:cNvSpPr>
            <a:spLocks noGrp="1"/>
          </p:cNvSpPr>
          <p:nvPr>
            <p:ph type="title"/>
          </p:nvPr>
        </p:nvSpPr>
        <p:spPr/>
        <p:txBody>
          <a:bodyPr/>
          <a:lstStyle/>
          <a:p>
            <a:r>
              <a:rPr lang="en-GB" dirty="0"/>
              <a:t>How the visit might affect you</a:t>
            </a:r>
          </a:p>
        </p:txBody>
      </p:sp>
      <p:sp>
        <p:nvSpPr>
          <p:cNvPr id="7" name="TextBox 6">
            <a:extLst>
              <a:ext uri="{FF2B5EF4-FFF2-40B4-BE49-F238E27FC236}">
                <a16:creationId xmlns:a16="http://schemas.microsoft.com/office/drawing/2014/main" id="{1927DA41-0194-46D2-A40B-EC807E5B05E8}"/>
              </a:ext>
            </a:extLst>
          </p:cNvPr>
          <p:cNvSpPr txBox="1"/>
          <p:nvPr/>
        </p:nvSpPr>
        <p:spPr>
          <a:xfrm>
            <a:off x="838200" y="1752832"/>
            <a:ext cx="9272155" cy="4199611"/>
          </a:xfrm>
          <a:prstGeom prst="rect">
            <a:avLst/>
          </a:prstGeom>
          <a:noFill/>
        </p:spPr>
        <p:txBody>
          <a:bodyPr wrap="square" rtlCol="0">
            <a:spAutoFit/>
          </a:bodyPr>
          <a:lstStyle/>
          <a:p>
            <a:pPr marL="342900" indent="-342900">
              <a:lnSpc>
                <a:spcPct val="150000"/>
              </a:lnSpc>
              <a:buAutoNum type="arabicPeriod"/>
            </a:pPr>
            <a:r>
              <a:rPr lang="en-GB" sz="2000" dirty="0"/>
              <a:t>You may support a CYP or family and their case is reviewed by inspectors</a:t>
            </a:r>
          </a:p>
          <a:p>
            <a:pPr marL="342900" indent="-342900">
              <a:lnSpc>
                <a:spcPct val="150000"/>
              </a:lnSpc>
              <a:buAutoNum type="arabicPeriod"/>
            </a:pPr>
            <a:r>
              <a:rPr lang="en-GB" sz="2000" dirty="0"/>
              <a:t>You may be asked to meet with an inspector to discuss a particular CYP or family, this could be virtual or in person</a:t>
            </a:r>
          </a:p>
          <a:p>
            <a:pPr marL="342900" indent="-342900">
              <a:lnSpc>
                <a:spcPct val="150000"/>
              </a:lnSpc>
              <a:buAutoNum type="arabicPeriod"/>
            </a:pPr>
            <a:r>
              <a:rPr lang="en-GB" sz="2000" dirty="0"/>
              <a:t>An inspector may attend an on-site visit of your place of work</a:t>
            </a:r>
          </a:p>
          <a:p>
            <a:pPr marL="342900" indent="-342900">
              <a:lnSpc>
                <a:spcPct val="150000"/>
              </a:lnSpc>
              <a:buAutoNum type="arabicPeriod"/>
            </a:pPr>
            <a:r>
              <a:rPr lang="en-GB" sz="2000" dirty="0"/>
              <a:t>You may be asked to support with provision of evidence requested by an inspector </a:t>
            </a:r>
          </a:p>
          <a:p>
            <a:pPr marL="342900" indent="-342900">
              <a:lnSpc>
                <a:spcPct val="150000"/>
              </a:lnSpc>
              <a:buFontTx/>
              <a:buAutoNum type="arabicPeriod"/>
            </a:pPr>
            <a:r>
              <a:rPr lang="en-GB" sz="2000" dirty="0"/>
              <a:t>You may be identified as a lead practitioner for a CYP whose case is reviewed by inspectors and asked to support with contacting the family and identifying other key professionals</a:t>
            </a:r>
          </a:p>
          <a:p>
            <a:pPr marL="342900" indent="-342900">
              <a:lnSpc>
                <a:spcPct val="150000"/>
              </a:lnSpc>
              <a:buAutoNum type="arabicPeriod"/>
            </a:pPr>
            <a:endParaRPr lang="en-GB" sz="2000" dirty="0"/>
          </a:p>
        </p:txBody>
      </p:sp>
      <p:pic>
        <p:nvPicPr>
          <p:cNvPr id="8" name="Picture 7">
            <a:extLst>
              <a:ext uri="{FF2B5EF4-FFF2-40B4-BE49-F238E27FC236}">
                <a16:creationId xmlns:a16="http://schemas.microsoft.com/office/drawing/2014/main" id="{2C95CC4B-55B4-4CC1-A781-7BCBAA6C1B16}"/>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0" y="5747953"/>
            <a:ext cx="12192000" cy="1168732"/>
          </a:xfrm>
          <a:prstGeom prst="rect">
            <a:avLst/>
          </a:prstGeom>
        </p:spPr>
      </p:pic>
      <p:pic>
        <p:nvPicPr>
          <p:cNvPr id="5" name="Picture 4">
            <a:extLst>
              <a:ext uri="{FF2B5EF4-FFF2-40B4-BE49-F238E27FC236}">
                <a16:creationId xmlns:a16="http://schemas.microsoft.com/office/drawing/2014/main" id="{139FB6AD-779A-42B8-B273-0F2B803E2289}"/>
              </a:ext>
            </a:extLst>
          </p:cNvPr>
          <p:cNvPicPr>
            <a:picLocks noChangeAspect="1"/>
          </p:cNvPicPr>
          <p:nvPr/>
        </p:nvPicPr>
        <p:blipFill>
          <a:blip r:embed="rId3"/>
          <a:stretch>
            <a:fillRect/>
          </a:stretch>
        </p:blipFill>
        <p:spPr>
          <a:xfrm>
            <a:off x="7925207" y="6079414"/>
            <a:ext cx="2433639" cy="707211"/>
          </a:xfrm>
          <a:prstGeom prst="rect">
            <a:avLst/>
          </a:prstGeom>
        </p:spPr>
      </p:pic>
    </p:spTree>
    <p:extLst>
      <p:ext uri="{BB962C8B-B14F-4D97-AF65-F5344CB8AC3E}">
        <p14:creationId xmlns:p14="http://schemas.microsoft.com/office/powerpoint/2010/main" val="25832355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43A1DCA-1796-44E8-B84E-FF4FDD708A4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5747953"/>
            <a:ext cx="12192000" cy="1168732"/>
          </a:xfrm>
          <a:prstGeom prst="rect">
            <a:avLst/>
          </a:prstGeom>
        </p:spPr>
      </p:pic>
      <p:sp>
        <p:nvSpPr>
          <p:cNvPr id="2" name="Title 1">
            <a:extLst>
              <a:ext uri="{FF2B5EF4-FFF2-40B4-BE49-F238E27FC236}">
                <a16:creationId xmlns:a16="http://schemas.microsoft.com/office/drawing/2014/main" id="{01972FD0-A534-48E1-87AF-35AD1A6B24FC}"/>
              </a:ext>
            </a:extLst>
          </p:cNvPr>
          <p:cNvSpPr>
            <a:spLocks noGrp="1"/>
          </p:cNvSpPr>
          <p:nvPr>
            <p:ph type="title"/>
          </p:nvPr>
        </p:nvSpPr>
        <p:spPr>
          <a:xfrm>
            <a:off x="569652" y="231960"/>
            <a:ext cx="10515600" cy="738671"/>
          </a:xfrm>
        </p:spPr>
        <p:txBody>
          <a:bodyPr/>
          <a:lstStyle/>
          <a:p>
            <a:r>
              <a:rPr lang="en-GB" dirty="0"/>
              <a:t>How you can prepare</a:t>
            </a:r>
          </a:p>
        </p:txBody>
      </p:sp>
      <p:sp>
        <p:nvSpPr>
          <p:cNvPr id="9" name="Rectangle 8">
            <a:extLst>
              <a:ext uri="{FF2B5EF4-FFF2-40B4-BE49-F238E27FC236}">
                <a16:creationId xmlns:a16="http://schemas.microsoft.com/office/drawing/2014/main" id="{DDC4590B-2618-44BB-84DA-E4EDEC174DB7}"/>
              </a:ext>
            </a:extLst>
          </p:cNvPr>
          <p:cNvSpPr/>
          <p:nvPr/>
        </p:nvSpPr>
        <p:spPr>
          <a:xfrm>
            <a:off x="782716" y="1123488"/>
            <a:ext cx="4641540" cy="1424403"/>
          </a:xfrm>
          <a:prstGeom prst="rect">
            <a:avLst/>
          </a:prstGeom>
          <a:solidFill>
            <a:srgbClr val="F4F0D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800" dirty="0">
              <a:solidFill>
                <a:schemeClr val="tx1"/>
              </a:solidFill>
              <a:latin typeface="Calibri Light" panose="020F0302020204030204" pitchFamily="34" charset="0"/>
              <a:cs typeface="Calibri Light" panose="020F0302020204030204" pitchFamily="34" charset="0"/>
            </a:endParaRPr>
          </a:p>
          <a:p>
            <a:r>
              <a:rPr lang="en-GB" sz="2000" dirty="0">
                <a:solidFill>
                  <a:schemeClr val="tx1"/>
                </a:solidFill>
                <a:cs typeface="Calibri Light" panose="020F0302020204030204" pitchFamily="34" charset="0"/>
              </a:rPr>
              <a:t>Have in your mind work you are proud of because of the difference it has made to CYP &amp; families</a:t>
            </a:r>
          </a:p>
          <a:p>
            <a:pPr algn="ctr"/>
            <a:endParaRPr lang="en-GB" dirty="0">
              <a:solidFill>
                <a:schemeClr val="tx1"/>
              </a:solidFill>
            </a:endParaRPr>
          </a:p>
        </p:txBody>
      </p:sp>
      <p:sp>
        <p:nvSpPr>
          <p:cNvPr id="10" name="Rectangle 9">
            <a:extLst>
              <a:ext uri="{FF2B5EF4-FFF2-40B4-BE49-F238E27FC236}">
                <a16:creationId xmlns:a16="http://schemas.microsoft.com/office/drawing/2014/main" id="{E2395D25-0FCD-45F0-9E0B-5DAD30BEA884}"/>
              </a:ext>
            </a:extLst>
          </p:cNvPr>
          <p:cNvSpPr/>
          <p:nvPr/>
        </p:nvSpPr>
        <p:spPr>
          <a:xfrm>
            <a:off x="6603336" y="1123488"/>
            <a:ext cx="4641540" cy="1424403"/>
          </a:xfrm>
          <a:prstGeom prst="rect">
            <a:avLst/>
          </a:prstGeom>
          <a:solidFill>
            <a:srgbClr val="FBCEB3"/>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a:solidFill>
                  <a:schemeClr val="tx1"/>
                </a:solidFill>
                <a:cs typeface="Calibri Light" panose="020F0302020204030204" pitchFamily="34" charset="0"/>
              </a:rPr>
              <a:t>Ensure your case records always reflect the voice of the child, young person and family</a:t>
            </a:r>
          </a:p>
          <a:p>
            <a:pPr algn="ctr"/>
            <a:endParaRPr lang="en-GB" dirty="0">
              <a:solidFill>
                <a:schemeClr val="tx1"/>
              </a:solidFill>
            </a:endParaRPr>
          </a:p>
        </p:txBody>
      </p:sp>
      <p:sp>
        <p:nvSpPr>
          <p:cNvPr id="11" name="Rectangle 10">
            <a:extLst>
              <a:ext uri="{FF2B5EF4-FFF2-40B4-BE49-F238E27FC236}">
                <a16:creationId xmlns:a16="http://schemas.microsoft.com/office/drawing/2014/main" id="{1432E23B-A5F6-499A-9562-798F5E48F00A}"/>
              </a:ext>
            </a:extLst>
          </p:cNvPr>
          <p:cNvSpPr/>
          <p:nvPr/>
        </p:nvSpPr>
        <p:spPr>
          <a:xfrm>
            <a:off x="782716" y="2768362"/>
            <a:ext cx="4641540" cy="1424403"/>
          </a:xfrm>
          <a:prstGeom prst="rect">
            <a:avLst/>
          </a:prstGeom>
          <a:solidFill>
            <a:srgbClr val="C6569A"/>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dirty="0">
              <a:solidFill>
                <a:schemeClr val="tx1"/>
              </a:solidFill>
              <a:cs typeface="Calibri Light" panose="020F0302020204030204" pitchFamily="34" charset="0"/>
            </a:endParaRPr>
          </a:p>
          <a:p>
            <a:r>
              <a:rPr lang="en-GB" sz="2000" dirty="0">
                <a:solidFill>
                  <a:schemeClr val="tx1"/>
                </a:solidFill>
                <a:cs typeface="Calibri Light" panose="020F0302020204030204" pitchFamily="34" charset="0"/>
              </a:rPr>
              <a:t>Familiarise yourself with the CYP you support and their EHCP - the outcomes in their EHCP should align with your work</a:t>
            </a:r>
            <a:endParaRPr lang="en-US" sz="2000" dirty="0">
              <a:solidFill>
                <a:schemeClr val="tx1"/>
              </a:solidFill>
              <a:cs typeface="Calibri Light" panose="020F0302020204030204" pitchFamily="34" charset="0"/>
            </a:endParaRPr>
          </a:p>
          <a:p>
            <a:pPr algn="ctr"/>
            <a:endParaRPr lang="en-GB" dirty="0">
              <a:solidFill>
                <a:schemeClr val="tx1"/>
              </a:solidFill>
            </a:endParaRPr>
          </a:p>
        </p:txBody>
      </p:sp>
      <p:sp>
        <p:nvSpPr>
          <p:cNvPr id="12" name="Rectangle 11">
            <a:extLst>
              <a:ext uri="{FF2B5EF4-FFF2-40B4-BE49-F238E27FC236}">
                <a16:creationId xmlns:a16="http://schemas.microsoft.com/office/drawing/2014/main" id="{B6424435-255A-42D4-BF1E-B1ABCBC93CF5}"/>
              </a:ext>
            </a:extLst>
          </p:cNvPr>
          <p:cNvSpPr/>
          <p:nvPr/>
        </p:nvSpPr>
        <p:spPr>
          <a:xfrm>
            <a:off x="6603336" y="2768361"/>
            <a:ext cx="4641540" cy="1424403"/>
          </a:xfrm>
          <a:prstGeom prst="rect">
            <a:avLst/>
          </a:prstGeom>
          <a:solidFill>
            <a:srgbClr val="A97FA0">
              <a:alpha val="50196"/>
            </a:srgb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a:solidFill>
                  <a:schemeClr val="tx1"/>
                </a:solidFill>
              </a:rPr>
              <a:t>Visit </a:t>
            </a:r>
            <a:r>
              <a:rPr lang="en-GB" sz="2000" dirty="0">
                <a:solidFill>
                  <a:srgbClr val="0070C0"/>
                </a:solidFill>
                <a:hlinkClick r:id="rId4">
                  <a:extLst>
                    <a:ext uri="{A12FA001-AC4F-418D-AE19-62706E023703}">
                      <ahyp:hlinkClr xmlns:ahyp="http://schemas.microsoft.com/office/drawing/2018/hyperlinkcolor" val="tx"/>
                    </a:ext>
                  </a:extLst>
                </a:hlinkClick>
              </a:rPr>
              <a:t>Hertfordshire SEND Inspection One-stop Shop</a:t>
            </a:r>
            <a:r>
              <a:rPr lang="en-GB" sz="2000" dirty="0">
                <a:solidFill>
                  <a:srgbClr val="0070C0"/>
                </a:solidFill>
              </a:rPr>
              <a:t> </a:t>
            </a:r>
            <a:r>
              <a:rPr lang="en-GB" sz="2000" dirty="0">
                <a:solidFill>
                  <a:schemeClr val="tx1"/>
                </a:solidFill>
              </a:rPr>
              <a:t>and familiarise yourself with the new framework</a:t>
            </a:r>
          </a:p>
        </p:txBody>
      </p:sp>
      <p:sp>
        <p:nvSpPr>
          <p:cNvPr id="13" name="Rectangle 12">
            <a:extLst>
              <a:ext uri="{FF2B5EF4-FFF2-40B4-BE49-F238E27FC236}">
                <a16:creationId xmlns:a16="http://schemas.microsoft.com/office/drawing/2014/main" id="{00AD0D86-16FE-4746-8954-DC5B5BD3A118}"/>
              </a:ext>
            </a:extLst>
          </p:cNvPr>
          <p:cNvSpPr/>
          <p:nvPr/>
        </p:nvSpPr>
        <p:spPr>
          <a:xfrm>
            <a:off x="782716" y="4450392"/>
            <a:ext cx="4641540" cy="1424403"/>
          </a:xfrm>
          <a:prstGeom prst="rect">
            <a:avLst/>
          </a:prstGeom>
          <a:solidFill>
            <a:srgbClr val="0F618F">
              <a:alpha val="70980"/>
            </a:srgb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dirty="0">
              <a:solidFill>
                <a:schemeClr val="tx1"/>
              </a:solidFill>
              <a:cs typeface="Calibri Light" panose="020F0302020204030204" pitchFamily="34" charset="0"/>
            </a:endParaRPr>
          </a:p>
          <a:p>
            <a:r>
              <a:rPr lang="en-GB" sz="2000" dirty="0">
                <a:solidFill>
                  <a:schemeClr val="tx1"/>
                </a:solidFill>
                <a:cs typeface="Calibri Light" panose="020F0302020204030204" pitchFamily="34" charset="0"/>
              </a:rPr>
              <a:t>Read the </a:t>
            </a:r>
            <a:r>
              <a:rPr lang="en-GB" sz="2000" dirty="0">
                <a:solidFill>
                  <a:schemeClr val="accent5">
                    <a:lumMod val="60000"/>
                    <a:lumOff val="40000"/>
                  </a:schemeClr>
                </a:solidFill>
                <a:hlinkClick r:id="rId5">
                  <a:extLst>
                    <a:ext uri="{A12FA001-AC4F-418D-AE19-62706E023703}">
                      <ahyp:hlinkClr xmlns:ahyp="http://schemas.microsoft.com/office/drawing/2018/hyperlinkcolor" val="tx"/>
                    </a:ext>
                  </a:extLst>
                </a:hlinkClick>
              </a:rPr>
              <a:t>SEND Strategy 2022 - 2025 </a:t>
            </a:r>
            <a:r>
              <a:rPr lang="en-GB" sz="2000" dirty="0">
                <a:solidFill>
                  <a:schemeClr val="tx1"/>
                </a:solidFill>
              </a:rPr>
              <a:t>and think about how your work contributes to our ambitions </a:t>
            </a:r>
          </a:p>
          <a:p>
            <a:endParaRPr lang="en-GB" sz="2000" dirty="0">
              <a:solidFill>
                <a:schemeClr val="tx1"/>
              </a:solidFill>
            </a:endParaRPr>
          </a:p>
          <a:p>
            <a:pPr algn="ctr"/>
            <a:endParaRPr lang="en-GB" dirty="0">
              <a:solidFill>
                <a:schemeClr val="tx1"/>
              </a:solidFill>
            </a:endParaRPr>
          </a:p>
        </p:txBody>
      </p:sp>
      <p:sp>
        <p:nvSpPr>
          <p:cNvPr id="14" name="Rectangle 13">
            <a:extLst>
              <a:ext uri="{FF2B5EF4-FFF2-40B4-BE49-F238E27FC236}">
                <a16:creationId xmlns:a16="http://schemas.microsoft.com/office/drawing/2014/main" id="{1EEB6CCA-355E-4E36-8C0E-A40C01D652EC}"/>
              </a:ext>
            </a:extLst>
          </p:cNvPr>
          <p:cNvSpPr/>
          <p:nvPr/>
        </p:nvSpPr>
        <p:spPr>
          <a:xfrm>
            <a:off x="6603336" y="4450392"/>
            <a:ext cx="4641540" cy="1424403"/>
          </a:xfrm>
          <a:prstGeom prst="rect">
            <a:avLst/>
          </a:prstGeom>
          <a:solidFill>
            <a:srgbClr val="158E77"/>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cs typeface="Calibri Light" panose="020F0302020204030204" pitchFamily="34" charset="0"/>
              </a:rPr>
              <a:t>Ensure that you have a regular item on the agenda at service/team meetings to discuss how you are preparing</a:t>
            </a:r>
          </a:p>
          <a:p>
            <a:endParaRPr lang="en-GB" dirty="0">
              <a:solidFill>
                <a:schemeClr val="tx1"/>
              </a:solidFill>
            </a:endParaRPr>
          </a:p>
        </p:txBody>
      </p:sp>
      <p:pic>
        <p:nvPicPr>
          <p:cNvPr id="15" name="Picture 14">
            <a:extLst>
              <a:ext uri="{FF2B5EF4-FFF2-40B4-BE49-F238E27FC236}">
                <a16:creationId xmlns:a16="http://schemas.microsoft.com/office/drawing/2014/main" id="{1B0AEF71-C1E8-4E62-9EFB-A8422E612740}"/>
              </a:ext>
            </a:extLst>
          </p:cNvPr>
          <p:cNvPicPr>
            <a:picLocks noChangeAspect="1"/>
          </p:cNvPicPr>
          <p:nvPr/>
        </p:nvPicPr>
        <p:blipFill>
          <a:blip r:embed="rId6"/>
          <a:stretch>
            <a:fillRect/>
          </a:stretch>
        </p:blipFill>
        <p:spPr>
          <a:xfrm>
            <a:off x="7925207" y="6079414"/>
            <a:ext cx="2433639" cy="707211"/>
          </a:xfrm>
          <a:prstGeom prst="rect">
            <a:avLst/>
          </a:prstGeom>
        </p:spPr>
      </p:pic>
    </p:spTree>
    <p:extLst>
      <p:ext uri="{BB962C8B-B14F-4D97-AF65-F5344CB8AC3E}">
        <p14:creationId xmlns:p14="http://schemas.microsoft.com/office/powerpoint/2010/main" val="30950479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72FD0-A534-48E1-87AF-35AD1A6B24FC}"/>
              </a:ext>
            </a:extLst>
          </p:cNvPr>
          <p:cNvSpPr>
            <a:spLocks noGrp="1"/>
          </p:cNvSpPr>
          <p:nvPr>
            <p:ph type="title"/>
          </p:nvPr>
        </p:nvSpPr>
        <p:spPr>
          <a:xfrm>
            <a:off x="740545" y="270298"/>
            <a:ext cx="10515600" cy="815605"/>
          </a:xfrm>
        </p:spPr>
        <p:txBody>
          <a:bodyPr/>
          <a:lstStyle/>
          <a:p>
            <a:r>
              <a:rPr lang="en-GB" dirty="0"/>
              <a:t>Outcome Bees</a:t>
            </a:r>
          </a:p>
        </p:txBody>
      </p:sp>
      <p:sp>
        <p:nvSpPr>
          <p:cNvPr id="3" name="Content Placeholder 2">
            <a:extLst>
              <a:ext uri="{FF2B5EF4-FFF2-40B4-BE49-F238E27FC236}">
                <a16:creationId xmlns:a16="http://schemas.microsoft.com/office/drawing/2014/main" id="{04554F6C-09E0-4DB7-BC38-646DE6B2576D}"/>
              </a:ext>
            </a:extLst>
          </p:cNvPr>
          <p:cNvSpPr>
            <a:spLocks noGrp="1"/>
          </p:cNvSpPr>
          <p:nvPr>
            <p:ph idx="1"/>
          </p:nvPr>
        </p:nvSpPr>
        <p:spPr>
          <a:xfrm>
            <a:off x="740544" y="1522321"/>
            <a:ext cx="3997710" cy="2467788"/>
          </a:xfrm>
        </p:spPr>
        <p:txBody>
          <a:bodyPr>
            <a:noAutofit/>
          </a:bodyPr>
          <a:lstStyle/>
          <a:p>
            <a:pPr marL="0" indent="0">
              <a:lnSpc>
                <a:spcPct val="114000"/>
              </a:lnSpc>
              <a:buNone/>
            </a:pPr>
            <a:r>
              <a:rPr lang="en-GB" sz="2000" dirty="0"/>
              <a:t>When thinking about the work you do with CYP and families, remind yourself of the </a:t>
            </a:r>
            <a:r>
              <a:rPr lang="en-GB" sz="2000" dirty="0">
                <a:hlinkClick r:id="rId2"/>
              </a:rPr>
              <a:t>Hertfordshire Outcome Bees Framework </a:t>
            </a:r>
            <a:r>
              <a:rPr lang="en-GB" sz="2000" dirty="0"/>
              <a:t> and how your work is supporting them to achieve these outcomes. We want children, young people and their families to achieve all outcomes in the framework.</a:t>
            </a:r>
          </a:p>
        </p:txBody>
      </p:sp>
      <p:pic>
        <p:nvPicPr>
          <p:cNvPr id="5" name="Picture 4">
            <a:extLst>
              <a:ext uri="{FF2B5EF4-FFF2-40B4-BE49-F238E27FC236}">
                <a16:creationId xmlns:a16="http://schemas.microsoft.com/office/drawing/2014/main" id="{9E67F92F-B69B-444A-BD2F-486C965FA95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5747953"/>
            <a:ext cx="12192000" cy="1168732"/>
          </a:xfrm>
          <a:prstGeom prst="rect">
            <a:avLst/>
          </a:prstGeom>
        </p:spPr>
      </p:pic>
      <p:pic>
        <p:nvPicPr>
          <p:cNvPr id="6" name="Picture 5">
            <a:extLst>
              <a:ext uri="{FF2B5EF4-FFF2-40B4-BE49-F238E27FC236}">
                <a16:creationId xmlns:a16="http://schemas.microsoft.com/office/drawing/2014/main" id="{AAF6A34A-6D05-41C4-AB10-3C51D22E1548}"/>
              </a:ext>
            </a:extLst>
          </p:cNvPr>
          <p:cNvPicPr>
            <a:picLocks noChangeAspect="1"/>
          </p:cNvPicPr>
          <p:nvPr/>
        </p:nvPicPr>
        <p:blipFill>
          <a:blip r:embed="rId4"/>
          <a:stretch>
            <a:fillRect/>
          </a:stretch>
        </p:blipFill>
        <p:spPr>
          <a:xfrm>
            <a:off x="7925207" y="6079414"/>
            <a:ext cx="2433639" cy="707211"/>
          </a:xfrm>
          <a:prstGeom prst="rect">
            <a:avLst/>
          </a:prstGeom>
        </p:spPr>
      </p:pic>
      <p:pic>
        <p:nvPicPr>
          <p:cNvPr id="7" name="Picture 6" descr="Bee framework honeycomb image listing the seven outcome bees:&#10;Be resilient, be healthy, be safe, be ambitious, be independent, be included, be happy">
            <a:extLst>
              <a:ext uri="{FF2B5EF4-FFF2-40B4-BE49-F238E27FC236}">
                <a16:creationId xmlns:a16="http://schemas.microsoft.com/office/drawing/2014/main" id="{806218C5-DEC7-487D-ADE6-BF306E29554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85625" y="0"/>
            <a:ext cx="5823149" cy="6046028"/>
          </a:xfrm>
          <a:prstGeom prst="rect">
            <a:avLst/>
          </a:prstGeom>
        </p:spPr>
      </p:pic>
    </p:spTree>
    <p:extLst>
      <p:ext uri="{BB962C8B-B14F-4D97-AF65-F5344CB8AC3E}">
        <p14:creationId xmlns:p14="http://schemas.microsoft.com/office/powerpoint/2010/main" val="38692801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72FD0-A534-48E1-87AF-35AD1A6B24FC}"/>
              </a:ext>
            </a:extLst>
          </p:cNvPr>
          <p:cNvSpPr>
            <a:spLocks noGrp="1"/>
          </p:cNvSpPr>
          <p:nvPr>
            <p:ph type="title"/>
          </p:nvPr>
        </p:nvSpPr>
        <p:spPr>
          <a:xfrm>
            <a:off x="740545" y="270298"/>
            <a:ext cx="10515600" cy="815605"/>
          </a:xfrm>
        </p:spPr>
        <p:txBody>
          <a:bodyPr/>
          <a:lstStyle/>
          <a:p>
            <a:r>
              <a:rPr lang="en-GB" dirty="0"/>
              <a:t>When meeting inspectors</a:t>
            </a:r>
          </a:p>
        </p:txBody>
      </p:sp>
      <p:sp>
        <p:nvSpPr>
          <p:cNvPr id="3" name="Content Placeholder 2">
            <a:extLst>
              <a:ext uri="{FF2B5EF4-FFF2-40B4-BE49-F238E27FC236}">
                <a16:creationId xmlns:a16="http://schemas.microsoft.com/office/drawing/2014/main" id="{04554F6C-09E0-4DB7-BC38-646DE6B2576D}"/>
              </a:ext>
            </a:extLst>
          </p:cNvPr>
          <p:cNvSpPr>
            <a:spLocks noGrp="1"/>
          </p:cNvSpPr>
          <p:nvPr>
            <p:ph idx="1"/>
          </p:nvPr>
        </p:nvSpPr>
        <p:spPr>
          <a:xfrm>
            <a:off x="740545" y="1085903"/>
            <a:ext cx="10515600" cy="4351338"/>
          </a:xfrm>
        </p:spPr>
        <p:txBody>
          <a:bodyPr>
            <a:noAutofit/>
          </a:bodyPr>
          <a:lstStyle/>
          <a:p>
            <a:pPr marL="342900" indent="-342900">
              <a:lnSpc>
                <a:spcPct val="114000"/>
              </a:lnSpc>
              <a:spcBef>
                <a:spcPct val="0"/>
              </a:spcBef>
              <a:buFont typeface="Wingdings" panose="05000000000000000000" pitchFamily="2" charset="2"/>
              <a:buChar char="ü"/>
              <a:defRPr/>
            </a:pPr>
            <a:r>
              <a:rPr lang="en-GB" altLang="en-US" sz="2000" dirty="0">
                <a:cs typeface="Calibri Light" panose="020F0302020204030204" pitchFamily="34" charset="0"/>
              </a:rPr>
              <a:t>Be relaxed and confident about the good work you have done</a:t>
            </a:r>
          </a:p>
          <a:p>
            <a:pPr marL="342900" indent="-342900">
              <a:lnSpc>
                <a:spcPct val="114000"/>
              </a:lnSpc>
              <a:spcBef>
                <a:spcPct val="0"/>
              </a:spcBef>
              <a:buFont typeface="Wingdings" panose="05000000000000000000" pitchFamily="2" charset="2"/>
              <a:buChar char="ü"/>
              <a:defRPr/>
            </a:pPr>
            <a:r>
              <a:rPr lang="en-GB" altLang="en-US" sz="2000" dirty="0">
                <a:cs typeface="Calibri Light" panose="020F0302020204030204" pitchFamily="34" charset="0"/>
              </a:rPr>
              <a:t>Have at least two good examples of CYP and families that you support ready to talk about if you are asked, as well as some that are going less well – think about how you would talk about these</a:t>
            </a:r>
          </a:p>
          <a:p>
            <a:pPr marL="342900" indent="-342900">
              <a:lnSpc>
                <a:spcPct val="114000"/>
              </a:lnSpc>
              <a:spcBef>
                <a:spcPct val="0"/>
              </a:spcBef>
              <a:buFont typeface="Wingdings" panose="05000000000000000000" pitchFamily="2" charset="2"/>
              <a:buChar char="ü"/>
              <a:defRPr/>
            </a:pPr>
            <a:r>
              <a:rPr lang="en-GB" sz="2000" dirty="0">
                <a:ea typeface="Tahoma" panose="020B0604030504040204" pitchFamily="34" charset="0"/>
                <a:cs typeface="Calibri Light" panose="020F0302020204030204" pitchFamily="34" charset="0"/>
              </a:rPr>
              <a:t>Know the key messages you need to get across, know your CYP and families, know where the documents within your case files are, and be able to talk about the good outcomes you have achieved to improve the lived experience for the child/children</a:t>
            </a:r>
          </a:p>
          <a:p>
            <a:pPr marL="342900" indent="-342900">
              <a:lnSpc>
                <a:spcPct val="114000"/>
              </a:lnSpc>
              <a:spcBef>
                <a:spcPct val="0"/>
              </a:spcBef>
              <a:buFont typeface="Wingdings" panose="05000000000000000000" pitchFamily="2" charset="2"/>
              <a:buChar char="ü"/>
              <a:defRPr/>
            </a:pPr>
            <a:r>
              <a:rPr lang="en-GB" sz="2000" dirty="0">
                <a:ea typeface="Tahoma" panose="020B0604030504040204" pitchFamily="34" charset="0"/>
                <a:cs typeface="Calibri Light" panose="020F0302020204030204" pitchFamily="34" charset="0"/>
              </a:rPr>
              <a:t>Talk about the good work you have done with multi-agency partners i.e. social care, health, education, young people services, police which have resulted in improved outcomes for the child</a:t>
            </a:r>
          </a:p>
          <a:p>
            <a:pPr marL="342900" indent="-342900">
              <a:lnSpc>
                <a:spcPct val="114000"/>
              </a:lnSpc>
              <a:spcBef>
                <a:spcPct val="0"/>
              </a:spcBef>
              <a:buFont typeface="Wingdings" panose="05000000000000000000" pitchFamily="2" charset="2"/>
              <a:buChar char="ü"/>
              <a:defRPr/>
            </a:pPr>
            <a:r>
              <a:rPr lang="en-GB" sz="2000" dirty="0">
                <a:ea typeface="Tahoma" panose="020B0604030504040204" pitchFamily="34" charset="0"/>
                <a:cs typeface="Calibri Light" panose="020F0302020204030204" pitchFamily="34" charset="0"/>
              </a:rPr>
              <a:t>Make sure you are in control of what you show the inspectors. If it is a face to face visit, ask to use your own laptop and hold on to your keyboard and mouse</a:t>
            </a:r>
          </a:p>
          <a:p>
            <a:pPr marL="342900" indent="-342900">
              <a:lnSpc>
                <a:spcPct val="114000"/>
              </a:lnSpc>
              <a:spcBef>
                <a:spcPct val="0"/>
              </a:spcBef>
              <a:buFont typeface="Wingdings" panose="05000000000000000000" pitchFamily="2" charset="2"/>
              <a:buChar char="ü"/>
              <a:defRPr/>
            </a:pPr>
            <a:r>
              <a:rPr lang="en-GB" sz="2000" dirty="0">
                <a:ea typeface="Tahoma" panose="020B0604030504040204" pitchFamily="34" charset="0"/>
                <a:cs typeface="Calibri Light" panose="020F0302020204030204" pitchFamily="34" charset="0"/>
              </a:rPr>
              <a:t>Ensure you feedback to your manager straight after the inspector has gone</a:t>
            </a:r>
            <a:endParaRPr lang="en-GB" sz="2000" dirty="0"/>
          </a:p>
          <a:p>
            <a:pPr marL="0" indent="0">
              <a:buNone/>
            </a:pPr>
            <a:endParaRPr lang="en-GB" sz="2000" dirty="0"/>
          </a:p>
        </p:txBody>
      </p:sp>
      <p:pic>
        <p:nvPicPr>
          <p:cNvPr id="5" name="Picture 4">
            <a:extLst>
              <a:ext uri="{FF2B5EF4-FFF2-40B4-BE49-F238E27FC236}">
                <a16:creationId xmlns:a16="http://schemas.microsoft.com/office/drawing/2014/main" id="{9E67F92F-B69B-444A-BD2F-486C965FA957}"/>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0" y="5747953"/>
            <a:ext cx="12192000" cy="1168732"/>
          </a:xfrm>
          <a:prstGeom prst="rect">
            <a:avLst/>
          </a:prstGeom>
        </p:spPr>
      </p:pic>
      <p:pic>
        <p:nvPicPr>
          <p:cNvPr id="6" name="Picture 5">
            <a:extLst>
              <a:ext uri="{FF2B5EF4-FFF2-40B4-BE49-F238E27FC236}">
                <a16:creationId xmlns:a16="http://schemas.microsoft.com/office/drawing/2014/main" id="{AAF6A34A-6D05-41C4-AB10-3C51D22E1548}"/>
              </a:ext>
            </a:extLst>
          </p:cNvPr>
          <p:cNvPicPr>
            <a:picLocks noChangeAspect="1"/>
          </p:cNvPicPr>
          <p:nvPr/>
        </p:nvPicPr>
        <p:blipFill>
          <a:blip r:embed="rId3"/>
          <a:stretch>
            <a:fillRect/>
          </a:stretch>
        </p:blipFill>
        <p:spPr>
          <a:xfrm>
            <a:off x="7925207" y="6079414"/>
            <a:ext cx="2433639" cy="707211"/>
          </a:xfrm>
          <a:prstGeom prst="rect">
            <a:avLst/>
          </a:prstGeom>
        </p:spPr>
      </p:pic>
    </p:spTree>
    <p:extLst>
      <p:ext uri="{BB962C8B-B14F-4D97-AF65-F5344CB8AC3E}">
        <p14:creationId xmlns:p14="http://schemas.microsoft.com/office/powerpoint/2010/main" val="15384943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E67F92F-B69B-444A-BD2F-486C965FA957}"/>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0" y="5747953"/>
            <a:ext cx="12192000" cy="1168732"/>
          </a:xfrm>
          <a:prstGeom prst="rect">
            <a:avLst/>
          </a:prstGeom>
        </p:spPr>
      </p:pic>
      <p:sp>
        <p:nvSpPr>
          <p:cNvPr id="2" name="Title 1">
            <a:extLst>
              <a:ext uri="{FF2B5EF4-FFF2-40B4-BE49-F238E27FC236}">
                <a16:creationId xmlns:a16="http://schemas.microsoft.com/office/drawing/2014/main" id="{01972FD0-A534-48E1-87AF-35AD1A6B24FC}"/>
              </a:ext>
            </a:extLst>
          </p:cNvPr>
          <p:cNvSpPr>
            <a:spLocks noGrp="1"/>
          </p:cNvSpPr>
          <p:nvPr>
            <p:ph type="title"/>
          </p:nvPr>
        </p:nvSpPr>
        <p:spPr>
          <a:xfrm>
            <a:off x="740545" y="137133"/>
            <a:ext cx="10515600" cy="815605"/>
          </a:xfrm>
        </p:spPr>
        <p:txBody>
          <a:bodyPr/>
          <a:lstStyle/>
          <a:p>
            <a:r>
              <a:rPr lang="en-GB" dirty="0"/>
              <a:t>When meeting inspectors (2)</a:t>
            </a:r>
          </a:p>
        </p:txBody>
      </p:sp>
      <p:sp>
        <p:nvSpPr>
          <p:cNvPr id="3" name="Content Placeholder 2">
            <a:extLst>
              <a:ext uri="{FF2B5EF4-FFF2-40B4-BE49-F238E27FC236}">
                <a16:creationId xmlns:a16="http://schemas.microsoft.com/office/drawing/2014/main" id="{04554F6C-09E0-4DB7-BC38-646DE6B2576D}"/>
              </a:ext>
            </a:extLst>
          </p:cNvPr>
          <p:cNvSpPr>
            <a:spLocks noGrp="1"/>
          </p:cNvSpPr>
          <p:nvPr>
            <p:ph idx="1"/>
          </p:nvPr>
        </p:nvSpPr>
        <p:spPr>
          <a:xfrm>
            <a:off x="740545" y="949105"/>
            <a:ext cx="10515600" cy="4959790"/>
          </a:xfrm>
        </p:spPr>
        <p:txBody>
          <a:bodyPr>
            <a:noAutofit/>
          </a:bodyPr>
          <a:lstStyle/>
          <a:p>
            <a:pPr marL="285750" indent="-285750">
              <a:buFont typeface="Wingdings" panose="05000000000000000000" pitchFamily="2" charset="2"/>
              <a:buChar char=""/>
              <a:defRPr/>
            </a:pPr>
            <a:r>
              <a:rPr lang="en-GB" altLang="en-US" sz="2000" dirty="0">
                <a:cs typeface="Calibri Light" panose="020F0302020204030204" pitchFamily="34" charset="0"/>
              </a:rPr>
              <a:t>Try not to worry – you have good work to be proud of</a:t>
            </a:r>
          </a:p>
          <a:p>
            <a:pPr marL="285750" indent="-285750">
              <a:buFont typeface="Wingdings" panose="05000000000000000000" pitchFamily="2" charset="2"/>
              <a:buChar char=""/>
              <a:defRPr/>
            </a:pPr>
            <a:r>
              <a:rPr lang="en-GB" altLang="en-US" sz="2000" dirty="0">
                <a:cs typeface="Calibri Light" panose="020F0302020204030204" pitchFamily="34" charset="0"/>
              </a:rPr>
              <a:t>Don’t get rattled if you don’t know the answer to a question, just say you will find out and get back to them</a:t>
            </a:r>
          </a:p>
          <a:p>
            <a:pPr marL="285750" indent="-285750">
              <a:buFont typeface="Wingdings" panose="05000000000000000000" pitchFamily="2" charset="2"/>
              <a:buChar char=""/>
              <a:defRPr/>
            </a:pPr>
            <a:r>
              <a:rPr lang="en-GB" altLang="en-US" sz="2000" dirty="0">
                <a:cs typeface="Calibri Light" panose="020F0302020204030204" pitchFamily="34" charset="0"/>
              </a:rPr>
              <a:t>Don’t get into conversations about areas you are not sure about, steer the conversation away and back to what you know</a:t>
            </a:r>
          </a:p>
          <a:p>
            <a:pPr marL="285750" indent="-285750">
              <a:buFont typeface="Wingdings" panose="05000000000000000000" pitchFamily="2" charset="2"/>
              <a:buChar char=""/>
              <a:defRPr/>
            </a:pPr>
            <a:r>
              <a:rPr lang="en-GB" altLang="en-US" sz="2000" dirty="0">
                <a:cs typeface="Calibri Light" panose="020F0302020204030204" pitchFamily="34" charset="0"/>
              </a:rPr>
              <a:t>Don’t complain about or bad mouth other teams or other agencies – we are all in this together</a:t>
            </a:r>
          </a:p>
          <a:p>
            <a:pPr marL="285750" indent="-285750">
              <a:buFont typeface="Wingdings" panose="05000000000000000000" pitchFamily="2" charset="2"/>
              <a:buChar char=""/>
              <a:defRPr/>
            </a:pPr>
            <a:r>
              <a:rPr lang="en-GB" altLang="en-US" sz="2000" dirty="0">
                <a:cs typeface="Calibri Light" panose="020F0302020204030204" pitchFamily="34" charset="0"/>
              </a:rPr>
              <a:t>If you are asked to select CYP and families that you support, don’t select any that you are not 100% confident about</a:t>
            </a:r>
          </a:p>
          <a:p>
            <a:pPr marL="285750" indent="-285750">
              <a:buFont typeface="Wingdings" panose="05000000000000000000" pitchFamily="2" charset="2"/>
              <a:buChar char=""/>
              <a:defRPr/>
            </a:pPr>
            <a:r>
              <a:rPr lang="en-US" altLang="en-US" sz="2000" dirty="0"/>
              <a:t>Whilst you can show inspectors records on your screen, </a:t>
            </a:r>
            <a:r>
              <a:rPr lang="en-US" altLang="en-US" sz="2000" b="1" dirty="0"/>
              <a:t>don’t </a:t>
            </a:r>
            <a:r>
              <a:rPr lang="en-US" altLang="en-US" sz="2000" dirty="0"/>
              <a:t>share or send any evidence, data or audits to them, as this</a:t>
            </a:r>
            <a:r>
              <a:rPr lang="en-US" altLang="en-US" sz="2000" dirty="0">
                <a:cs typeface="Tahoma" panose="020B0604030504040204" pitchFamily="34" charset="0"/>
              </a:rPr>
              <a:t> must be sent </a:t>
            </a:r>
            <a:r>
              <a:rPr lang="en-US" altLang="en-US" sz="2000" i="1" dirty="0">
                <a:cs typeface="Tahoma" panose="020B0604030504040204" pitchFamily="34" charset="0"/>
              </a:rPr>
              <a:t>via</a:t>
            </a:r>
            <a:r>
              <a:rPr lang="en-US" altLang="en-US" sz="2000" dirty="0">
                <a:cs typeface="Tahoma" panose="020B0604030504040204" pitchFamily="34" charset="0"/>
              </a:rPr>
              <a:t> a central point. Contact </a:t>
            </a:r>
            <a:r>
              <a:rPr lang="en-US" altLang="en-US" sz="2000" u="sng" dirty="0">
                <a:solidFill>
                  <a:srgbClr val="00B0F0"/>
                </a:solidFill>
                <a:cs typeface="Tahoma" panose="020B0604030504040204" pitchFamily="34" charset="0"/>
                <a:hlinkClick r:id="rId3"/>
              </a:rPr>
              <a:t>SENDInspection.Comms@hertfordshire.gov.uk</a:t>
            </a:r>
            <a:r>
              <a:rPr lang="en-US" altLang="en-US" sz="2000" u="sng" dirty="0">
                <a:solidFill>
                  <a:srgbClr val="00B0F0"/>
                </a:solidFill>
                <a:cs typeface="Tahoma" panose="020B0604030504040204" pitchFamily="34" charset="0"/>
              </a:rPr>
              <a:t> </a:t>
            </a:r>
            <a:r>
              <a:rPr lang="en-US" altLang="en-US" sz="2000" dirty="0">
                <a:cs typeface="Tahoma" panose="020B0604030504040204" pitchFamily="34" charset="0"/>
              </a:rPr>
              <a:t>if you have been asked to share additional information with inspectors</a:t>
            </a:r>
          </a:p>
          <a:p>
            <a:pPr marL="0" indent="0" algn="ctr">
              <a:buNone/>
            </a:pPr>
            <a:r>
              <a:rPr lang="en-GB" sz="2000" b="1" dirty="0"/>
              <a:t>It can seem daunting to speak to an inspector, but you have the full support of your colleagues and managers. They aren’t trying to catch you out and they want to see examples of excellent practice too.</a:t>
            </a:r>
          </a:p>
          <a:p>
            <a:endParaRPr lang="en-GB" sz="2000" dirty="0"/>
          </a:p>
        </p:txBody>
      </p:sp>
      <p:pic>
        <p:nvPicPr>
          <p:cNvPr id="6" name="Picture 5">
            <a:extLst>
              <a:ext uri="{FF2B5EF4-FFF2-40B4-BE49-F238E27FC236}">
                <a16:creationId xmlns:a16="http://schemas.microsoft.com/office/drawing/2014/main" id="{DE8687CA-4B99-4F56-B4A9-F3FEA507BDE8}"/>
              </a:ext>
            </a:extLst>
          </p:cNvPr>
          <p:cNvPicPr>
            <a:picLocks noChangeAspect="1"/>
          </p:cNvPicPr>
          <p:nvPr/>
        </p:nvPicPr>
        <p:blipFill>
          <a:blip r:embed="rId4"/>
          <a:stretch>
            <a:fillRect/>
          </a:stretch>
        </p:blipFill>
        <p:spPr>
          <a:xfrm>
            <a:off x="7925207" y="6079414"/>
            <a:ext cx="2433639" cy="707211"/>
          </a:xfrm>
          <a:prstGeom prst="rect">
            <a:avLst/>
          </a:prstGeom>
        </p:spPr>
      </p:pic>
    </p:spTree>
    <p:extLst>
      <p:ext uri="{BB962C8B-B14F-4D97-AF65-F5344CB8AC3E}">
        <p14:creationId xmlns:p14="http://schemas.microsoft.com/office/powerpoint/2010/main" val="18673372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D63674-93BA-4645-82CA-CB1B6DF5972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0" y="5747953"/>
            <a:ext cx="12192000" cy="1168732"/>
          </a:xfrm>
          <a:prstGeom prst="rect">
            <a:avLst/>
          </a:prstGeom>
        </p:spPr>
      </p:pic>
      <p:pic>
        <p:nvPicPr>
          <p:cNvPr id="7" name="Picture 6">
            <a:extLst>
              <a:ext uri="{FF2B5EF4-FFF2-40B4-BE49-F238E27FC236}">
                <a16:creationId xmlns:a16="http://schemas.microsoft.com/office/drawing/2014/main" id="{361136F8-90B3-4037-BD65-32DE2D1C3A2C}"/>
              </a:ext>
            </a:extLst>
          </p:cNvPr>
          <p:cNvPicPr>
            <a:picLocks noChangeAspect="1"/>
          </p:cNvPicPr>
          <p:nvPr/>
        </p:nvPicPr>
        <p:blipFill>
          <a:blip r:embed="rId3"/>
          <a:stretch>
            <a:fillRect/>
          </a:stretch>
        </p:blipFill>
        <p:spPr>
          <a:xfrm>
            <a:off x="0" y="0"/>
            <a:ext cx="12192000" cy="4950823"/>
          </a:xfrm>
          <a:prstGeom prst="rect">
            <a:avLst/>
          </a:prstGeom>
        </p:spPr>
      </p:pic>
      <p:pic>
        <p:nvPicPr>
          <p:cNvPr id="6" name="Picture 5">
            <a:extLst>
              <a:ext uri="{FF2B5EF4-FFF2-40B4-BE49-F238E27FC236}">
                <a16:creationId xmlns:a16="http://schemas.microsoft.com/office/drawing/2014/main" id="{6DAA9B49-620E-4025-9523-25B77975572A}"/>
              </a:ext>
            </a:extLst>
          </p:cNvPr>
          <p:cNvPicPr>
            <a:picLocks noChangeAspect="1"/>
          </p:cNvPicPr>
          <p:nvPr/>
        </p:nvPicPr>
        <p:blipFill>
          <a:blip r:embed="rId4"/>
          <a:stretch>
            <a:fillRect/>
          </a:stretch>
        </p:blipFill>
        <p:spPr>
          <a:xfrm>
            <a:off x="7925207" y="6079414"/>
            <a:ext cx="2433639" cy="707211"/>
          </a:xfrm>
          <a:prstGeom prst="rect">
            <a:avLst/>
          </a:prstGeom>
        </p:spPr>
      </p:pic>
    </p:spTree>
    <p:extLst>
      <p:ext uri="{BB962C8B-B14F-4D97-AF65-F5344CB8AC3E}">
        <p14:creationId xmlns:p14="http://schemas.microsoft.com/office/powerpoint/2010/main" val="14502664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2586B-955D-4A33-9C12-94271B097E4D}"/>
              </a:ext>
            </a:extLst>
          </p:cNvPr>
          <p:cNvSpPr>
            <a:spLocks noGrp="1"/>
          </p:cNvSpPr>
          <p:nvPr>
            <p:ph type="title"/>
          </p:nvPr>
        </p:nvSpPr>
        <p:spPr>
          <a:xfrm>
            <a:off x="596900" y="500062"/>
            <a:ext cx="10515600" cy="1325563"/>
          </a:xfrm>
        </p:spPr>
        <p:txBody>
          <a:bodyPr/>
          <a:lstStyle/>
          <a:p>
            <a:r>
              <a:rPr lang="en-GB" dirty="0"/>
              <a:t>SEND Ambitions 2022-2025</a:t>
            </a:r>
          </a:p>
        </p:txBody>
      </p:sp>
      <p:sp>
        <p:nvSpPr>
          <p:cNvPr id="3" name="Content Placeholder 2">
            <a:extLst>
              <a:ext uri="{FF2B5EF4-FFF2-40B4-BE49-F238E27FC236}">
                <a16:creationId xmlns:a16="http://schemas.microsoft.com/office/drawing/2014/main" id="{A32C9B3E-2CAE-42EE-9CE3-7F24A2151E57}"/>
              </a:ext>
            </a:extLst>
          </p:cNvPr>
          <p:cNvSpPr>
            <a:spLocks noGrp="1"/>
          </p:cNvSpPr>
          <p:nvPr>
            <p:ph idx="1"/>
          </p:nvPr>
        </p:nvSpPr>
        <p:spPr/>
        <p:txBody>
          <a:bodyPr/>
          <a:lstStyle/>
          <a:p>
            <a:endParaRPr lang="en-GB" dirty="0"/>
          </a:p>
        </p:txBody>
      </p:sp>
      <p:pic>
        <p:nvPicPr>
          <p:cNvPr id="4" name="Picture 3" descr="A banner detailing the SEND Ambitions 2022 - 2025 in order these are. 1. succeeding: support all children and young people with SEND to achieve success in all areas of life to ensure our young people achieve their potential. 2. Tailoring: plan and deliver services that are flexible and respect individual wishers and meet individual needs. 3. Enabling: continue developing a skills, learning workforce that strives for excellence with staff who are proud of their own achievements and those of others. 4. Supporting: meet childrens needs by providing sufficient and appropriate provision in hertfordshire and within their community. 5. collaborating: work in partnership with other organisations to deliver the right services at the right time to prevent problems escalating.">
            <a:extLst>
              <a:ext uri="{FF2B5EF4-FFF2-40B4-BE49-F238E27FC236}">
                <a16:creationId xmlns:a16="http://schemas.microsoft.com/office/drawing/2014/main" id="{A6684CBB-DCD0-43DB-9DBB-61D01865A252}"/>
              </a:ext>
            </a:extLst>
          </p:cNvPr>
          <p:cNvPicPr>
            <a:picLocks noChangeAspect="1"/>
          </p:cNvPicPr>
          <p:nvPr/>
        </p:nvPicPr>
        <p:blipFill>
          <a:blip r:embed="rId2"/>
          <a:stretch>
            <a:fillRect/>
          </a:stretch>
        </p:blipFill>
        <p:spPr>
          <a:xfrm>
            <a:off x="0" y="0"/>
            <a:ext cx="12191999" cy="6858000"/>
          </a:xfrm>
          <a:prstGeom prst="rect">
            <a:avLst/>
          </a:prstGeom>
        </p:spPr>
      </p:pic>
    </p:spTree>
    <p:extLst>
      <p:ext uri="{BB962C8B-B14F-4D97-AF65-F5344CB8AC3E}">
        <p14:creationId xmlns:p14="http://schemas.microsoft.com/office/powerpoint/2010/main" val="40652703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AA56F68-4F4E-4A46-985F-CA9D31171BE0}"/>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0" y="5747953"/>
            <a:ext cx="12192000" cy="1168732"/>
          </a:xfrm>
          <a:prstGeom prst="rect">
            <a:avLst/>
          </a:prstGeom>
        </p:spPr>
      </p:pic>
      <p:sp>
        <p:nvSpPr>
          <p:cNvPr id="2" name="Title 1">
            <a:extLst>
              <a:ext uri="{FF2B5EF4-FFF2-40B4-BE49-F238E27FC236}">
                <a16:creationId xmlns:a16="http://schemas.microsoft.com/office/drawing/2014/main" id="{01972FD0-A534-48E1-87AF-35AD1A6B24FC}"/>
              </a:ext>
            </a:extLst>
          </p:cNvPr>
          <p:cNvSpPr>
            <a:spLocks noGrp="1"/>
          </p:cNvSpPr>
          <p:nvPr>
            <p:ph type="title"/>
          </p:nvPr>
        </p:nvSpPr>
        <p:spPr>
          <a:xfrm>
            <a:off x="708991" y="18255"/>
            <a:ext cx="10515600" cy="945841"/>
          </a:xfrm>
        </p:spPr>
        <p:txBody>
          <a:bodyPr/>
          <a:lstStyle/>
          <a:p>
            <a:r>
              <a:rPr lang="en-GB" dirty="0"/>
              <a:t>Final reflections</a:t>
            </a:r>
          </a:p>
        </p:txBody>
      </p:sp>
      <p:sp>
        <p:nvSpPr>
          <p:cNvPr id="3" name="Content Placeholder 2">
            <a:extLst>
              <a:ext uri="{FF2B5EF4-FFF2-40B4-BE49-F238E27FC236}">
                <a16:creationId xmlns:a16="http://schemas.microsoft.com/office/drawing/2014/main" id="{04554F6C-09E0-4DB7-BC38-646DE6B2576D}"/>
              </a:ext>
            </a:extLst>
          </p:cNvPr>
          <p:cNvSpPr>
            <a:spLocks noGrp="1"/>
          </p:cNvSpPr>
          <p:nvPr>
            <p:ph idx="1"/>
          </p:nvPr>
        </p:nvSpPr>
        <p:spPr>
          <a:xfrm>
            <a:off x="708991" y="874644"/>
            <a:ext cx="10515600" cy="411950"/>
          </a:xfrm>
        </p:spPr>
        <p:txBody>
          <a:bodyPr>
            <a:normAutofit/>
          </a:bodyPr>
          <a:lstStyle/>
          <a:p>
            <a:pPr marL="0" indent="0">
              <a:buNone/>
            </a:pPr>
            <a:r>
              <a:rPr lang="en-GB" sz="2000" dirty="0"/>
              <a:t>We have made a </a:t>
            </a:r>
            <a:r>
              <a:rPr lang="en-GB" sz="2000" b="1" dirty="0"/>
              <a:t>Professional Promise </a:t>
            </a:r>
            <a:r>
              <a:rPr lang="en-GB" sz="2000" dirty="0"/>
              <a:t>to the CYP and families of Hertfordshire</a:t>
            </a:r>
          </a:p>
        </p:txBody>
      </p:sp>
      <p:sp>
        <p:nvSpPr>
          <p:cNvPr id="6" name="Rectangle: Rounded Corners 5">
            <a:extLst>
              <a:ext uri="{FF2B5EF4-FFF2-40B4-BE49-F238E27FC236}">
                <a16:creationId xmlns:a16="http://schemas.microsoft.com/office/drawing/2014/main" id="{8A3B6682-746F-4E73-909C-6BBD13FE38CB}"/>
              </a:ext>
            </a:extLst>
          </p:cNvPr>
          <p:cNvSpPr/>
          <p:nvPr/>
        </p:nvSpPr>
        <p:spPr>
          <a:xfrm>
            <a:off x="962526" y="1286595"/>
            <a:ext cx="5133474" cy="1071595"/>
          </a:xfrm>
          <a:prstGeom prst="roundRect">
            <a:avLst/>
          </a:prstGeom>
          <a:noFill/>
          <a:ln w="57150">
            <a:solidFill>
              <a:srgbClr val="EBE3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 We will be honest about what can be achieved</a:t>
            </a:r>
          </a:p>
        </p:txBody>
      </p:sp>
      <p:sp>
        <p:nvSpPr>
          <p:cNvPr id="7" name="Rectangle: Rounded Corners 6">
            <a:extLst>
              <a:ext uri="{FF2B5EF4-FFF2-40B4-BE49-F238E27FC236}">
                <a16:creationId xmlns:a16="http://schemas.microsoft.com/office/drawing/2014/main" id="{66A80C53-C46F-4F7B-951E-AB90BB87FBD7}"/>
              </a:ext>
            </a:extLst>
          </p:cNvPr>
          <p:cNvSpPr/>
          <p:nvPr/>
        </p:nvSpPr>
        <p:spPr>
          <a:xfrm>
            <a:off x="6349535" y="1286594"/>
            <a:ext cx="5133474" cy="1071595"/>
          </a:xfrm>
          <a:prstGeom prst="roundRect">
            <a:avLst/>
          </a:prstGeom>
          <a:noFill/>
          <a:ln w="57150">
            <a:solidFill>
              <a:srgbClr val="FBCE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2. The views of the CYP and family will be at the centre of everything we do </a:t>
            </a:r>
          </a:p>
        </p:txBody>
      </p:sp>
      <p:sp>
        <p:nvSpPr>
          <p:cNvPr id="8" name="Rectangle: Rounded Corners 7">
            <a:extLst>
              <a:ext uri="{FF2B5EF4-FFF2-40B4-BE49-F238E27FC236}">
                <a16:creationId xmlns:a16="http://schemas.microsoft.com/office/drawing/2014/main" id="{72014DF0-0144-45B1-A4BC-A158F96D766F}"/>
              </a:ext>
            </a:extLst>
          </p:cNvPr>
          <p:cNvSpPr/>
          <p:nvPr/>
        </p:nvSpPr>
        <p:spPr>
          <a:xfrm>
            <a:off x="962526" y="2462989"/>
            <a:ext cx="5133474" cy="1071595"/>
          </a:xfrm>
          <a:prstGeom prst="roundRect">
            <a:avLst/>
          </a:prstGeom>
          <a:noFill/>
          <a:ln w="57150">
            <a:solidFill>
              <a:srgbClr val="C656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3. We aim to get it right first time and continue to learn from our experiences</a:t>
            </a:r>
          </a:p>
        </p:txBody>
      </p:sp>
      <p:sp>
        <p:nvSpPr>
          <p:cNvPr id="9" name="Rectangle: Rounded Corners 8">
            <a:extLst>
              <a:ext uri="{FF2B5EF4-FFF2-40B4-BE49-F238E27FC236}">
                <a16:creationId xmlns:a16="http://schemas.microsoft.com/office/drawing/2014/main" id="{8ADE20EA-B5C4-4358-A6F2-5AB84D23B137}"/>
              </a:ext>
            </a:extLst>
          </p:cNvPr>
          <p:cNvSpPr/>
          <p:nvPr/>
        </p:nvSpPr>
        <p:spPr>
          <a:xfrm>
            <a:off x="6344652" y="2462988"/>
            <a:ext cx="5133474" cy="1071595"/>
          </a:xfrm>
          <a:prstGeom prst="roundRect">
            <a:avLst/>
          </a:prstGeom>
          <a:noFill/>
          <a:ln w="57150">
            <a:solidFill>
              <a:srgbClr val="7E54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4. We will recognise the strengths and abilities of the CYP and we will build on these</a:t>
            </a:r>
          </a:p>
        </p:txBody>
      </p:sp>
      <p:sp>
        <p:nvSpPr>
          <p:cNvPr id="10" name="Rectangle: Rounded Corners 9">
            <a:extLst>
              <a:ext uri="{FF2B5EF4-FFF2-40B4-BE49-F238E27FC236}">
                <a16:creationId xmlns:a16="http://schemas.microsoft.com/office/drawing/2014/main" id="{8181CF11-A4B8-445A-A842-A3F7EF1FB090}"/>
              </a:ext>
            </a:extLst>
          </p:cNvPr>
          <p:cNvSpPr/>
          <p:nvPr/>
        </p:nvSpPr>
        <p:spPr>
          <a:xfrm>
            <a:off x="962526" y="3639383"/>
            <a:ext cx="5133474" cy="1071595"/>
          </a:xfrm>
          <a:prstGeom prst="roundRect">
            <a:avLst/>
          </a:prstGeom>
          <a:noFill/>
          <a:ln w="57150">
            <a:solidFill>
              <a:srgbClr val="0F61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5. We will have the skills to do the job or sign post elsewhere when needed</a:t>
            </a:r>
          </a:p>
        </p:txBody>
      </p:sp>
      <p:sp>
        <p:nvSpPr>
          <p:cNvPr id="11" name="Rectangle: Rounded Corners 10">
            <a:extLst>
              <a:ext uri="{FF2B5EF4-FFF2-40B4-BE49-F238E27FC236}">
                <a16:creationId xmlns:a16="http://schemas.microsoft.com/office/drawing/2014/main" id="{29658859-8ED9-40D6-9174-60B2515C610C}"/>
              </a:ext>
            </a:extLst>
          </p:cNvPr>
          <p:cNvSpPr/>
          <p:nvPr/>
        </p:nvSpPr>
        <p:spPr>
          <a:xfrm>
            <a:off x="6344652" y="3639383"/>
            <a:ext cx="5133474" cy="1071595"/>
          </a:xfrm>
          <a:prstGeom prst="roundRect">
            <a:avLst/>
          </a:prstGeom>
          <a:noFill/>
          <a:ln w="57150">
            <a:solidFill>
              <a:srgbClr val="158E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6. We will communicate clearly and appropriately and in the way that CYP choose</a:t>
            </a:r>
          </a:p>
        </p:txBody>
      </p:sp>
      <p:sp>
        <p:nvSpPr>
          <p:cNvPr id="12" name="Rectangle: Rounded Corners 11">
            <a:extLst>
              <a:ext uri="{FF2B5EF4-FFF2-40B4-BE49-F238E27FC236}">
                <a16:creationId xmlns:a16="http://schemas.microsoft.com/office/drawing/2014/main" id="{D24DB242-99CA-4756-8537-C978D9C8913D}"/>
              </a:ext>
            </a:extLst>
          </p:cNvPr>
          <p:cNvSpPr/>
          <p:nvPr/>
        </p:nvSpPr>
        <p:spPr>
          <a:xfrm>
            <a:off x="962526" y="4815777"/>
            <a:ext cx="5133474" cy="1071595"/>
          </a:xfrm>
          <a:prstGeom prst="round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7. We will work together in an open and honest way</a:t>
            </a:r>
          </a:p>
        </p:txBody>
      </p:sp>
      <p:sp>
        <p:nvSpPr>
          <p:cNvPr id="13" name="Rectangle: Rounded Corners 12">
            <a:extLst>
              <a:ext uri="{FF2B5EF4-FFF2-40B4-BE49-F238E27FC236}">
                <a16:creationId xmlns:a16="http://schemas.microsoft.com/office/drawing/2014/main" id="{B30DCD95-3106-41F2-A2C7-C8BF6D2F9334}"/>
              </a:ext>
            </a:extLst>
          </p:cNvPr>
          <p:cNvSpPr/>
          <p:nvPr/>
        </p:nvSpPr>
        <p:spPr>
          <a:xfrm>
            <a:off x="6344652" y="4843104"/>
            <a:ext cx="5133474" cy="1071595"/>
          </a:xfrm>
          <a:prstGeom prst="roundRect">
            <a:avLst/>
          </a:prstGeom>
          <a:no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8. We will work together towards positive solutions and outcomes</a:t>
            </a:r>
          </a:p>
        </p:txBody>
      </p:sp>
      <p:pic>
        <p:nvPicPr>
          <p:cNvPr id="14" name="Picture 13">
            <a:extLst>
              <a:ext uri="{FF2B5EF4-FFF2-40B4-BE49-F238E27FC236}">
                <a16:creationId xmlns:a16="http://schemas.microsoft.com/office/drawing/2014/main" id="{4E30D18F-E934-4512-8E76-21ACC56D7B57}"/>
              </a:ext>
            </a:extLst>
          </p:cNvPr>
          <p:cNvPicPr>
            <a:picLocks noChangeAspect="1"/>
          </p:cNvPicPr>
          <p:nvPr/>
        </p:nvPicPr>
        <p:blipFill>
          <a:blip r:embed="rId3"/>
          <a:stretch>
            <a:fillRect/>
          </a:stretch>
        </p:blipFill>
        <p:spPr>
          <a:xfrm>
            <a:off x="7925207" y="6079414"/>
            <a:ext cx="2433639" cy="707211"/>
          </a:xfrm>
          <a:prstGeom prst="rect">
            <a:avLst/>
          </a:prstGeom>
        </p:spPr>
      </p:pic>
    </p:spTree>
    <p:extLst>
      <p:ext uri="{BB962C8B-B14F-4D97-AF65-F5344CB8AC3E}">
        <p14:creationId xmlns:p14="http://schemas.microsoft.com/office/powerpoint/2010/main" val="26581153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A38F1-742A-47F8-B3C6-2C61F075B528}"/>
              </a:ext>
            </a:extLst>
          </p:cNvPr>
          <p:cNvSpPr>
            <a:spLocks noGrp="1"/>
          </p:cNvSpPr>
          <p:nvPr>
            <p:ph type="title"/>
          </p:nvPr>
        </p:nvSpPr>
        <p:spPr/>
        <p:txBody>
          <a:bodyPr/>
          <a:lstStyle/>
          <a:p>
            <a:r>
              <a:rPr lang="en-GB" dirty="0"/>
              <a:t>Thank you for listening</a:t>
            </a:r>
          </a:p>
        </p:txBody>
      </p:sp>
      <p:sp>
        <p:nvSpPr>
          <p:cNvPr id="3" name="Content Placeholder 2">
            <a:extLst>
              <a:ext uri="{FF2B5EF4-FFF2-40B4-BE49-F238E27FC236}">
                <a16:creationId xmlns:a16="http://schemas.microsoft.com/office/drawing/2014/main" id="{04554F6C-09E0-4DB7-BC38-646DE6B2576D}"/>
              </a:ext>
            </a:extLst>
          </p:cNvPr>
          <p:cNvSpPr>
            <a:spLocks noGrp="1"/>
          </p:cNvSpPr>
          <p:nvPr>
            <p:ph idx="1"/>
          </p:nvPr>
        </p:nvSpPr>
        <p:spPr>
          <a:xfrm>
            <a:off x="838200" y="1690688"/>
            <a:ext cx="10515600" cy="3935983"/>
          </a:xfrm>
        </p:spPr>
        <p:txBody>
          <a:bodyPr>
            <a:normAutofit/>
          </a:bodyPr>
          <a:lstStyle/>
          <a:p>
            <a:pPr marL="0" indent="0" algn="ctr">
              <a:buNone/>
            </a:pPr>
            <a:endParaRPr lang="en-GB" dirty="0"/>
          </a:p>
          <a:p>
            <a:pPr marL="0" indent="0" algn="ctr">
              <a:buNone/>
            </a:pPr>
            <a:r>
              <a:rPr lang="en-GB" dirty="0"/>
              <a:t>Slides will be available on </a:t>
            </a:r>
            <a:r>
              <a:rPr lang="en-GB" sz="2800" dirty="0">
                <a:solidFill>
                  <a:srgbClr val="00B0F0"/>
                </a:solidFill>
                <a:hlinkClick r:id="rId2">
                  <a:extLst>
                    <a:ext uri="{A12FA001-AC4F-418D-AE19-62706E023703}">
                      <ahyp:hlinkClr xmlns:ahyp="http://schemas.microsoft.com/office/drawing/2018/hyperlinkcolor" val="tx"/>
                    </a:ext>
                  </a:extLst>
                </a:hlinkClick>
              </a:rPr>
              <a:t>Hertfordshire SEND Inspection One-stop Shop</a:t>
            </a:r>
            <a:endParaRPr lang="en-GB" sz="2800" dirty="0">
              <a:solidFill>
                <a:srgbClr val="00B0F0"/>
              </a:solidFill>
            </a:endParaRPr>
          </a:p>
          <a:p>
            <a:pPr marL="0" indent="0" algn="ctr">
              <a:buNone/>
            </a:pPr>
            <a:endParaRPr lang="en-GB" dirty="0"/>
          </a:p>
          <a:p>
            <a:pPr marL="0" indent="0" algn="ctr">
              <a:buNone/>
            </a:pPr>
            <a:r>
              <a:rPr lang="en-GB" dirty="0"/>
              <a:t>If you have any questions please speak to your line manager or you can email </a:t>
            </a:r>
            <a:r>
              <a:rPr lang="en-GB" dirty="0">
                <a:solidFill>
                  <a:srgbClr val="00B0F0"/>
                </a:solidFill>
                <a:hlinkClick r:id="rId3">
                  <a:extLst>
                    <a:ext uri="{A12FA001-AC4F-418D-AE19-62706E023703}">
                      <ahyp:hlinkClr xmlns:ahyp="http://schemas.microsoft.com/office/drawing/2018/hyperlinkcolor" val="tx"/>
                    </a:ext>
                  </a:extLst>
                </a:hlinkClick>
              </a:rPr>
              <a:t>SENDInspection.Comms@hertfordshire.gov.uk</a:t>
            </a:r>
            <a:endParaRPr lang="en-GB" dirty="0">
              <a:solidFill>
                <a:srgbClr val="00B0F0"/>
              </a:solidFill>
            </a:endParaRPr>
          </a:p>
          <a:p>
            <a:pPr marL="0" indent="0" algn="ctr">
              <a:buNone/>
            </a:pPr>
            <a:endParaRPr lang="en-GB" dirty="0"/>
          </a:p>
        </p:txBody>
      </p:sp>
      <p:pic>
        <p:nvPicPr>
          <p:cNvPr id="5" name="Picture 4">
            <a:extLst>
              <a:ext uri="{FF2B5EF4-FFF2-40B4-BE49-F238E27FC236}">
                <a16:creationId xmlns:a16="http://schemas.microsoft.com/office/drawing/2014/main" id="{4AA56F68-4F4E-4A46-985F-CA9D31171BE0}"/>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0" y="5747953"/>
            <a:ext cx="12192000" cy="1168732"/>
          </a:xfrm>
          <a:prstGeom prst="rect">
            <a:avLst/>
          </a:prstGeom>
        </p:spPr>
      </p:pic>
      <p:pic>
        <p:nvPicPr>
          <p:cNvPr id="6" name="Picture 5">
            <a:extLst>
              <a:ext uri="{FF2B5EF4-FFF2-40B4-BE49-F238E27FC236}">
                <a16:creationId xmlns:a16="http://schemas.microsoft.com/office/drawing/2014/main" id="{9985FE41-D7AC-4C71-A4C8-FE42D6FE9DCA}"/>
              </a:ext>
            </a:extLst>
          </p:cNvPr>
          <p:cNvPicPr>
            <a:picLocks noChangeAspect="1"/>
          </p:cNvPicPr>
          <p:nvPr/>
        </p:nvPicPr>
        <p:blipFill>
          <a:blip r:embed="rId5"/>
          <a:stretch>
            <a:fillRect/>
          </a:stretch>
        </p:blipFill>
        <p:spPr>
          <a:xfrm>
            <a:off x="7925207" y="6079414"/>
            <a:ext cx="2433639" cy="707211"/>
          </a:xfrm>
          <a:prstGeom prst="rect">
            <a:avLst/>
          </a:prstGeom>
        </p:spPr>
      </p:pic>
    </p:spTree>
    <p:extLst>
      <p:ext uri="{BB962C8B-B14F-4D97-AF65-F5344CB8AC3E}">
        <p14:creationId xmlns:p14="http://schemas.microsoft.com/office/powerpoint/2010/main" val="35310305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72FD0-A534-48E1-87AF-35AD1A6B24FC}"/>
              </a:ext>
            </a:extLst>
          </p:cNvPr>
          <p:cNvSpPr>
            <a:spLocks noGrp="1"/>
          </p:cNvSpPr>
          <p:nvPr>
            <p:ph type="title"/>
          </p:nvPr>
        </p:nvSpPr>
        <p:spPr/>
        <p:txBody>
          <a:bodyPr/>
          <a:lstStyle/>
          <a:p>
            <a:r>
              <a:rPr lang="en-GB" dirty="0"/>
              <a:t>Aim of this session</a:t>
            </a:r>
          </a:p>
        </p:txBody>
      </p:sp>
      <p:sp>
        <p:nvSpPr>
          <p:cNvPr id="3" name="Content Placeholder 2">
            <a:extLst>
              <a:ext uri="{FF2B5EF4-FFF2-40B4-BE49-F238E27FC236}">
                <a16:creationId xmlns:a16="http://schemas.microsoft.com/office/drawing/2014/main" id="{04554F6C-09E0-4DB7-BC38-646DE6B2576D}"/>
              </a:ext>
            </a:extLst>
          </p:cNvPr>
          <p:cNvSpPr>
            <a:spLocks noGrp="1"/>
          </p:cNvSpPr>
          <p:nvPr>
            <p:ph idx="1"/>
          </p:nvPr>
        </p:nvSpPr>
        <p:spPr/>
        <p:txBody>
          <a:bodyPr/>
          <a:lstStyle/>
          <a:p>
            <a:r>
              <a:rPr lang="en-GB" dirty="0"/>
              <a:t>To present information regarding SEND inspections to colleagues who work in Hertfordshire’s local area SEND partnership</a:t>
            </a:r>
          </a:p>
          <a:p>
            <a:r>
              <a:rPr lang="en-GB" dirty="0"/>
              <a:t>To prepare colleagues for a SEND inspection, ensuring they are aware of the format and scope of an inspection</a:t>
            </a:r>
          </a:p>
          <a:p>
            <a:r>
              <a:rPr lang="en-GB" dirty="0"/>
              <a:t>To provide colleagues with tips on how to approach inspections and maintain their wellbeing</a:t>
            </a:r>
          </a:p>
          <a:p>
            <a:r>
              <a:rPr lang="en-GB" dirty="0"/>
              <a:t>To reflect on our key messages and practice  </a:t>
            </a:r>
          </a:p>
          <a:p>
            <a:endParaRPr lang="en-GB" dirty="0"/>
          </a:p>
        </p:txBody>
      </p:sp>
      <p:pic>
        <p:nvPicPr>
          <p:cNvPr id="5" name="Picture 4">
            <a:extLst>
              <a:ext uri="{FF2B5EF4-FFF2-40B4-BE49-F238E27FC236}">
                <a16:creationId xmlns:a16="http://schemas.microsoft.com/office/drawing/2014/main" id="{4AC8FF77-C3B2-47BF-B8BA-0B679E2EB5C5}"/>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0" y="5747953"/>
            <a:ext cx="12192000" cy="1168732"/>
          </a:xfrm>
          <a:prstGeom prst="rect">
            <a:avLst/>
          </a:prstGeom>
        </p:spPr>
      </p:pic>
      <p:pic>
        <p:nvPicPr>
          <p:cNvPr id="6" name="Picture 5">
            <a:extLst>
              <a:ext uri="{FF2B5EF4-FFF2-40B4-BE49-F238E27FC236}">
                <a16:creationId xmlns:a16="http://schemas.microsoft.com/office/drawing/2014/main" id="{6CCD692C-8410-450F-AA63-D2D598507843}"/>
              </a:ext>
            </a:extLst>
          </p:cNvPr>
          <p:cNvPicPr>
            <a:picLocks noChangeAspect="1"/>
          </p:cNvPicPr>
          <p:nvPr/>
        </p:nvPicPr>
        <p:blipFill>
          <a:blip r:embed="rId3"/>
          <a:stretch>
            <a:fillRect/>
          </a:stretch>
        </p:blipFill>
        <p:spPr>
          <a:xfrm>
            <a:off x="7925207" y="6079414"/>
            <a:ext cx="2433639" cy="707211"/>
          </a:xfrm>
          <a:prstGeom prst="rect">
            <a:avLst/>
          </a:prstGeom>
        </p:spPr>
      </p:pic>
    </p:spTree>
    <p:extLst>
      <p:ext uri="{BB962C8B-B14F-4D97-AF65-F5344CB8AC3E}">
        <p14:creationId xmlns:p14="http://schemas.microsoft.com/office/powerpoint/2010/main" val="29288437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6DEB0F4-E031-490A-A289-7A483EBDAB90}"/>
              </a:ext>
            </a:extLst>
          </p:cNvPr>
          <p:cNvSpPr>
            <a:spLocks noGrp="1"/>
          </p:cNvSpPr>
          <p:nvPr>
            <p:ph type="title"/>
          </p:nvPr>
        </p:nvSpPr>
        <p:spPr/>
        <p:txBody>
          <a:bodyPr/>
          <a:lstStyle/>
          <a:p>
            <a:r>
              <a:rPr lang="en-GB" dirty="0"/>
              <a:t>SEND Is Everybody’s Business</a:t>
            </a:r>
          </a:p>
        </p:txBody>
      </p:sp>
      <p:pic>
        <p:nvPicPr>
          <p:cNvPr id="5" name="Picture 4" descr="Banner that states 'SEND is everbody's business.'&#10;">
            <a:extLst>
              <a:ext uri="{FF2B5EF4-FFF2-40B4-BE49-F238E27FC236}">
                <a16:creationId xmlns:a16="http://schemas.microsoft.com/office/drawing/2014/main" id="{0787A010-762C-4B30-9912-C9466BA39580}"/>
              </a:ext>
            </a:extLst>
          </p:cNvPr>
          <p:cNvPicPr>
            <a:picLocks noChangeAspect="1"/>
          </p:cNvPicPr>
          <p:nvPr/>
        </p:nvPicPr>
        <p:blipFill>
          <a:blip r:embed="rId2"/>
          <a:stretch>
            <a:fillRect/>
          </a:stretch>
        </p:blipFill>
        <p:spPr>
          <a:xfrm>
            <a:off x="44546" y="0"/>
            <a:ext cx="12102908" cy="6858000"/>
          </a:xfrm>
          <a:prstGeom prst="rect">
            <a:avLst/>
          </a:prstGeom>
        </p:spPr>
      </p:pic>
    </p:spTree>
    <p:extLst>
      <p:ext uri="{BB962C8B-B14F-4D97-AF65-F5344CB8AC3E}">
        <p14:creationId xmlns:p14="http://schemas.microsoft.com/office/powerpoint/2010/main" val="40912533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72FD0-A534-48E1-87AF-35AD1A6B24FC}"/>
              </a:ext>
            </a:extLst>
          </p:cNvPr>
          <p:cNvSpPr>
            <a:spLocks noGrp="1"/>
          </p:cNvSpPr>
          <p:nvPr>
            <p:ph type="title"/>
          </p:nvPr>
        </p:nvSpPr>
        <p:spPr>
          <a:xfrm>
            <a:off x="838200" y="127752"/>
            <a:ext cx="10515600" cy="1325563"/>
          </a:xfrm>
        </p:spPr>
        <p:txBody>
          <a:bodyPr/>
          <a:lstStyle/>
          <a:p>
            <a:r>
              <a:rPr lang="en-GB" dirty="0"/>
              <a:t>What is a SEND Local Area Inspection?</a:t>
            </a:r>
          </a:p>
        </p:txBody>
      </p:sp>
      <p:sp>
        <p:nvSpPr>
          <p:cNvPr id="3" name="Content Placeholder 2">
            <a:extLst>
              <a:ext uri="{FF2B5EF4-FFF2-40B4-BE49-F238E27FC236}">
                <a16:creationId xmlns:a16="http://schemas.microsoft.com/office/drawing/2014/main" id="{04554F6C-09E0-4DB7-BC38-646DE6B2576D}"/>
              </a:ext>
            </a:extLst>
          </p:cNvPr>
          <p:cNvSpPr>
            <a:spLocks noGrp="1"/>
          </p:cNvSpPr>
          <p:nvPr>
            <p:ph idx="1"/>
          </p:nvPr>
        </p:nvSpPr>
        <p:spPr>
          <a:xfrm>
            <a:off x="838200" y="1450433"/>
            <a:ext cx="8610600" cy="4351338"/>
          </a:xfrm>
        </p:spPr>
        <p:txBody>
          <a:bodyPr>
            <a:normAutofit/>
          </a:bodyPr>
          <a:lstStyle/>
          <a:p>
            <a:r>
              <a:rPr lang="en-US" sz="2000" dirty="0">
                <a:effectLst/>
                <a:ea typeface="Times New Roman" panose="02020603050405020304" pitchFamily="18" charset="0"/>
              </a:rPr>
              <a:t>Ofsted and CQC inspect l</a:t>
            </a:r>
            <a:r>
              <a:rPr lang="en-US" sz="2000" dirty="0">
                <a:effectLst/>
                <a:ea typeface="Arial" panose="020B0604020202020204" pitchFamily="34" charset="0"/>
              </a:rPr>
              <a:t>ocal area arrangements for children and young people (CYP) with special educational needs and/or disabilities (SEND) in England</a:t>
            </a:r>
          </a:p>
          <a:p>
            <a:r>
              <a:rPr lang="en-US" sz="2000" dirty="0">
                <a:effectLst/>
                <a:ea typeface="Times New Roman" panose="02020603050405020304" pitchFamily="18" charset="0"/>
              </a:rPr>
              <a:t>A new inspection framework </a:t>
            </a:r>
            <a:r>
              <a:rPr lang="en-US" sz="2000" dirty="0">
                <a:ea typeface="Times New Roman" panose="02020603050405020304" pitchFamily="18" charset="0"/>
              </a:rPr>
              <a:t>was published in November 2022. You can access the framework </a:t>
            </a:r>
            <a:r>
              <a:rPr lang="en-US" sz="2000" dirty="0">
                <a:ea typeface="Times New Roman" panose="02020603050405020304" pitchFamily="18" charset="0"/>
                <a:hlinkClick r:id="rId2"/>
              </a:rPr>
              <a:t>through this link</a:t>
            </a:r>
            <a:endParaRPr lang="en-US" sz="2000" dirty="0">
              <a:ea typeface="Times New Roman" panose="02020603050405020304" pitchFamily="18" charset="0"/>
            </a:endParaRPr>
          </a:p>
          <a:p>
            <a:r>
              <a:rPr lang="en-US" sz="2000" dirty="0">
                <a:effectLst/>
                <a:ea typeface="Times New Roman" panose="02020603050405020304" pitchFamily="18" charset="0"/>
              </a:rPr>
              <a:t>Once inspections start, Hertfordshire is expected to be one of the first local areas to be visited under this new framework</a:t>
            </a:r>
            <a:endParaRPr lang="en-US" sz="2000" dirty="0">
              <a:ea typeface="Times New Roman" panose="02020603050405020304" pitchFamily="18" charset="0"/>
            </a:endParaRPr>
          </a:p>
          <a:p>
            <a:r>
              <a:rPr lang="en-US" sz="2000" dirty="0">
                <a:effectLst/>
                <a:ea typeface="Arial" panose="020B0604020202020204" pitchFamily="34" charset="0"/>
              </a:rPr>
              <a:t>Inspectors assess the extent to which the local area partners are complying with relevant legal duties relating to arrangements for CYP with SEND</a:t>
            </a:r>
          </a:p>
          <a:p>
            <a:r>
              <a:rPr lang="en-US" sz="2000" dirty="0">
                <a:effectLst/>
                <a:ea typeface="Arial" panose="020B0604020202020204" pitchFamily="34" charset="0"/>
              </a:rPr>
              <a:t>Includes all CYP with SEND aged 0 to 25 covered by the SEND code of practice, including those who have an EHCP and those who receive (SEN) support. </a:t>
            </a:r>
          </a:p>
          <a:p>
            <a:r>
              <a:rPr lang="en-US" sz="2000" dirty="0">
                <a:effectLst/>
                <a:ea typeface="Arial" panose="020B0604020202020204" pitchFamily="34" charset="0"/>
              </a:rPr>
              <a:t>Includes CYP who live in the local authority area but attend education settings or receive services outside of the local authority’s geographical boundaries. </a:t>
            </a:r>
            <a:endParaRPr lang="en-GB" sz="2000" dirty="0">
              <a:effectLst/>
              <a:ea typeface="Arial" panose="020B0604020202020204" pitchFamily="34" charset="0"/>
            </a:endParaRPr>
          </a:p>
          <a:p>
            <a:endParaRPr lang="en-GB" sz="3200" dirty="0"/>
          </a:p>
        </p:txBody>
      </p:sp>
      <p:pic>
        <p:nvPicPr>
          <p:cNvPr id="5" name="Picture 2" descr="Ofsted Logo">
            <a:extLst>
              <a:ext uri="{FF2B5EF4-FFF2-40B4-BE49-F238E27FC236}">
                <a16:creationId xmlns:a16="http://schemas.microsoft.com/office/drawing/2014/main" id="{2915664F-3596-4A43-9838-1F31D7B453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18033" y="127752"/>
            <a:ext cx="1840806" cy="151674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are Quality Commission Logo">
            <a:extLst>
              <a:ext uri="{FF2B5EF4-FFF2-40B4-BE49-F238E27FC236}">
                <a16:creationId xmlns:a16="http://schemas.microsoft.com/office/drawing/2014/main" id="{A15D2E54-F5EE-40DA-92D4-B7A0F65222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61095" y="1779432"/>
            <a:ext cx="2466760" cy="102978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0C846E58-FF9B-434B-A180-09205D3AD3B2}"/>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0" y="5747953"/>
            <a:ext cx="12192000" cy="1168732"/>
          </a:xfrm>
          <a:prstGeom prst="rect">
            <a:avLst/>
          </a:prstGeom>
        </p:spPr>
      </p:pic>
      <p:pic>
        <p:nvPicPr>
          <p:cNvPr id="8" name="Picture 7">
            <a:extLst>
              <a:ext uri="{FF2B5EF4-FFF2-40B4-BE49-F238E27FC236}">
                <a16:creationId xmlns:a16="http://schemas.microsoft.com/office/drawing/2014/main" id="{42C71598-5C47-4DA2-9C49-44F144E1F710}"/>
              </a:ext>
            </a:extLst>
          </p:cNvPr>
          <p:cNvPicPr>
            <a:picLocks noChangeAspect="1"/>
          </p:cNvPicPr>
          <p:nvPr/>
        </p:nvPicPr>
        <p:blipFill>
          <a:blip r:embed="rId6"/>
          <a:stretch>
            <a:fillRect/>
          </a:stretch>
        </p:blipFill>
        <p:spPr>
          <a:xfrm>
            <a:off x="7925207" y="6079414"/>
            <a:ext cx="2433639" cy="707211"/>
          </a:xfrm>
          <a:prstGeom prst="rect">
            <a:avLst/>
          </a:prstGeom>
        </p:spPr>
      </p:pic>
    </p:spTree>
    <p:extLst>
      <p:ext uri="{BB962C8B-B14F-4D97-AF65-F5344CB8AC3E}">
        <p14:creationId xmlns:p14="http://schemas.microsoft.com/office/powerpoint/2010/main" val="35622051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52C92-9E05-47E9-B19F-A6DD888BC28C}"/>
              </a:ext>
            </a:extLst>
          </p:cNvPr>
          <p:cNvSpPr>
            <a:spLocks noGrp="1"/>
          </p:cNvSpPr>
          <p:nvPr>
            <p:ph type="title"/>
          </p:nvPr>
        </p:nvSpPr>
        <p:spPr>
          <a:xfrm>
            <a:off x="776056" y="127752"/>
            <a:ext cx="10515599" cy="1969152"/>
          </a:xfrm>
        </p:spPr>
        <p:txBody>
          <a:bodyPr>
            <a:noAutofit/>
          </a:bodyPr>
          <a:lstStyle/>
          <a:p>
            <a:r>
              <a:rPr lang="en-GB" dirty="0"/>
              <a:t>Inspectors evaluate local area partnership working	</a:t>
            </a:r>
          </a:p>
        </p:txBody>
      </p:sp>
      <p:sp>
        <p:nvSpPr>
          <p:cNvPr id="3" name="Content Placeholder 2">
            <a:extLst>
              <a:ext uri="{FF2B5EF4-FFF2-40B4-BE49-F238E27FC236}">
                <a16:creationId xmlns:a16="http://schemas.microsoft.com/office/drawing/2014/main" id="{3FEA01A0-AAC2-4856-B2B2-25BF25F22BEA}"/>
              </a:ext>
            </a:extLst>
          </p:cNvPr>
          <p:cNvSpPr>
            <a:spLocks noGrp="1"/>
          </p:cNvSpPr>
          <p:nvPr>
            <p:ph idx="1"/>
          </p:nvPr>
        </p:nvSpPr>
        <p:spPr>
          <a:xfrm>
            <a:off x="776056" y="1990372"/>
            <a:ext cx="10515600" cy="4351338"/>
          </a:xfrm>
        </p:spPr>
        <p:txBody>
          <a:bodyPr>
            <a:normAutofit/>
          </a:bodyPr>
          <a:lstStyle/>
          <a:p>
            <a:pPr marL="0" indent="0">
              <a:buNone/>
            </a:pPr>
            <a:r>
              <a:rPr lang="en-GB" sz="2000" dirty="0"/>
              <a:t>Focus across all services – Education, Health and Care</a:t>
            </a:r>
          </a:p>
          <a:p>
            <a:pPr marL="0" indent="0">
              <a:buNone/>
            </a:pPr>
            <a:r>
              <a:rPr lang="en-GB" sz="2000" dirty="0"/>
              <a:t>Looking at how the local area </a:t>
            </a:r>
            <a:r>
              <a:rPr lang="en-GB" sz="2000" b="1" dirty="0"/>
              <a:t>works together</a:t>
            </a:r>
          </a:p>
          <a:p>
            <a:r>
              <a:rPr lang="en-GB" sz="2000" dirty="0"/>
              <a:t>Are </a:t>
            </a:r>
            <a:r>
              <a:rPr lang="en-GB" sz="2000" b="1" dirty="0"/>
              <a:t>ambitious</a:t>
            </a:r>
            <a:r>
              <a:rPr lang="en-GB" sz="2000" dirty="0"/>
              <a:t> for children and young people with SEND</a:t>
            </a:r>
          </a:p>
          <a:p>
            <a:r>
              <a:rPr lang="en-GB" sz="2000" b="1" dirty="0"/>
              <a:t>Actively engage </a:t>
            </a:r>
            <a:r>
              <a:rPr lang="en-GB" sz="2000" dirty="0"/>
              <a:t> and work with CYP and families</a:t>
            </a:r>
          </a:p>
          <a:p>
            <a:r>
              <a:rPr lang="en-GB" sz="2000" b="1" dirty="0"/>
              <a:t>Have an accurate and shared understanding of CYP needs</a:t>
            </a:r>
          </a:p>
          <a:p>
            <a:r>
              <a:rPr lang="en-GB" sz="2000" b="1" dirty="0"/>
              <a:t>Commission services and provision to meet needs and aspirations, including alternative provision</a:t>
            </a:r>
            <a:endParaRPr lang="en-GB" sz="2000" dirty="0"/>
          </a:p>
          <a:p>
            <a:r>
              <a:rPr lang="en-GB" sz="2000" b="1" dirty="0"/>
              <a:t>Evaluate services</a:t>
            </a:r>
            <a:r>
              <a:rPr lang="en-GB" sz="2000" dirty="0"/>
              <a:t> and make improvements</a:t>
            </a:r>
          </a:p>
          <a:p>
            <a:r>
              <a:rPr lang="en-GB" sz="2000" dirty="0"/>
              <a:t>Create an </a:t>
            </a:r>
            <a:r>
              <a:rPr lang="en-GB" sz="2000" b="1" dirty="0"/>
              <a:t>environment for effective practice and multi-agency working to flourish</a:t>
            </a:r>
            <a:endParaRPr lang="en-GB" sz="2000" dirty="0"/>
          </a:p>
        </p:txBody>
      </p:sp>
      <p:pic>
        <p:nvPicPr>
          <p:cNvPr id="5" name="Picture 4">
            <a:extLst>
              <a:ext uri="{FF2B5EF4-FFF2-40B4-BE49-F238E27FC236}">
                <a16:creationId xmlns:a16="http://schemas.microsoft.com/office/drawing/2014/main" id="{0906D078-769E-4437-98A2-A4B81EFB693A}"/>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0" y="5747953"/>
            <a:ext cx="12192000" cy="1168732"/>
          </a:xfrm>
          <a:prstGeom prst="rect">
            <a:avLst/>
          </a:prstGeom>
        </p:spPr>
      </p:pic>
      <p:pic>
        <p:nvPicPr>
          <p:cNvPr id="6" name="Picture 5">
            <a:extLst>
              <a:ext uri="{FF2B5EF4-FFF2-40B4-BE49-F238E27FC236}">
                <a16:creationId xmlns:a16="http://schemas.microsoft.com/office/drawing/2014/main" id="{E2EB02C2-F470-48E0-922D-F90CCC88B2BF}"/>
              </a:ext>
            </a:extLst>
          </p:cNvPr>
          <p:cNvPicPr>
            <a:picLocks noChangeAspect="1"/>
          </p:cNvPicPr>
          <p:nvPr/>
        </p:nvPicPr>
        <p:blipFill>
          <a:blip r:embed="rId3"/>
          <a:stretch>
            <a:fillRect/>
          </a:stretch>
        </p:blipFill>
        <p:spPr>
          <a:xfrm>
            <a:off x="7925207" y="6079414"/>
            <a:ext cx="2433639" cy="707211"/>
          </a:xfrm>
          <a:prstGeom prst="rect">
            <a:avLst/>
          </a:prstGeom>
        </p:spPr>
      </p:pic>
    </p:spTree>
    <p:extLst>
      <p:ext uri="{BB962C8B-B14F-4D97-AF65-F5344CB8AC3E}">
        <p14:creationId xmlns:p14="http://schemas.microsoft.com/office/powerpoint/2010/main" val="23678743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52C92-9E05-47E9-B19F-A6DD888BC28C}"/>
              </a:ext>
            </a:extLst>
          </p:cNvPr>
          <p:cNvSpPr>
            <a:spLocks noGrp="1"/>
          </p:cNvSpPr>
          <p:nvPr>
            <p:ph type="title"/>
          </p:nvPr>
        </p:nvSpPr>
        <p:spPr>
          <a:xfrm>
            <a:off x="838200" y="1067253"/>
            <a:ext cx="10587361" cy="464457"/>
          </a:xfrm>
        </p:spPr>
        <p:txBody>
          <a:bodyPr>
            <a:noAutofit/>
          </a:bodyPr>
          <a:lstStyle/>
          <a:p>
            <a:r>
              <a:rPr lang="en-GB" dirty="0"/>
              <a:t>Inspectors evaluate whether children and young people…	</a:t>
            </a:r>
          </a:p>
        </p:txBody>
      </p:sp>
      <p:sp>
        <p:nvSpPr>
          <p:cNvPr id="3" name="Content Placeholder 2">
            <a:extLst>
              <a:ext uri="{FF2B5EF4-FFF2-40B4-BE49-F238E27FC236}">
                <a16:creationId xmlns:a16="http://schemas.microsoft.com/office/drawing/2014/main" id="{3FEA01A0-AAC2-4856-B2B2-25BF25F22BEA}"/>
              </a:ext>
            </a:extLst>
          </p:cNvPr>
          <p:cNvSpPr>
            <a:spLocks noGrp="1"/>
          </p:cNvSpPr>
          <p:nvPr>
            <p:ph idx="1"/>
          </p:nvPr>
        </p:nvSpPr>
        <p:spPr>
          <a:xfrm>
            <a:off x="838200" y="2506662"/>
            <a:ext cx="10515600" cy="4351338"/>
          </a:xfrm>
        </p:spPr>
        <p:txBody>
          <a:bodyPr>
            <a:normAutofit/>
          </a:bodyPr>
          <a:lstStyle/>
          <a:p>
            <a:r>
              <a:rPr lang="en-GB" sz="2000" dirty="0"/>
              <a:t>Have their </a:t>
            </a:r>
            <a:r>
              <a:rPr lang="en-GB" sz="2000" b="1" dirty="0"/>
              <a:t>needs identified accurately and assessed </a:t>
            </a:r>
          </a:p>
          <a:p>
            <a:pPr marL="0" indent="0">
              <a:buNone/>
            </a:pPr>
            <a:r>
              <a:rPr lang="en-GB" sz="2000" dirty="0"/>
              <a:t>in a timely and effective way</a:t>
            </a:r>
          </a:p>
          <a:p>
            <a:r>
              <a:rPr lang="en-GB" sz="2000" b="1" dirty="0"/>
              <a:t>Participate in decision-making</a:t>
            </a:r>
          </a:p>
          <a:p>
            <a:r>
              <a:rPr lang="en-GB" sz="2000" b="1" dirty="0"/>
              <a:t>Receive the right support at the right time</a:t>
            </a:r>
          </a:p>
          <a:p>
            <a:r>
              <a:rPr lang="en-GB" sz="2000" dirty="0"/>
              <a:t>Are </a:t>
            </a:r>
            <a:r>
              <a:rPr lang="en-GB" sz="2000" b="1" dirty="0"/>
              <a:t>well prepared for their next steps and achieve strong outcomes</a:t>
            </a:r>
          </a:p>
          <a:p>
            <a:r>
              <a:rPr lang="en-GB" sz="2000" dirty="0"/>
              <a:t>Are </a:t>
            </a:r>
            <a:r>
              <a:rPr lang="en-GB" sz="2000" b="1" dirty="0"/>
              <a:t>valued, visible and included in their communities</a:t>
            </a:r>
            <a:endParaRPr lang="en-GB" sz="2000" dirty="0"/>
          </a:p>
        </p:txBody>
      </p:sp>
      <p:pic>
        <p:nvPicPr>
          <p:cNvPr id="5" name="Picture 4">
            <a:extLst>
              <a:ext uri="{FF2B5EF4-FFF2-40B4-BE49-F238E27FC236}">
                <a16:creationId xmlns:a16="http://schemas.microsoft.com/office/drawing/2014/main" id="{290DD9EC-7B6D-4B2C-A4F2-EA9AF7CA315A}"/>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0" y="5747953"/>
            <a:ext cx="12192000" cy="1168732"/>
          </a:xfrm>
          <a:prstGeom prst="rect">
            <a:avLst/>
          </a:prstGeom>
        </p:spPr>
      </p:pic>
      <p:pic>
        <p:nvPicPr>
          <p:cNvPr id="6" name="Picture 5">
            <a:extLst>
              <a:ext uri="{FF2B5EF4-FFF2-40B4-BE49-F238E27FC236}">
                <a16:creationId xmlns:a16="http://schemas.microsoft.com/office/drawing/2014/main" id="{38664829-AF22-4E08-B16E-F9E340C4DBDA}"/>
              </a:ext>
            </a:extLst>
          </p:cNvPr>
          <p:cNvPicPr>
            <a:picLocks noChangeAspect="1"/>
          </p:cNvPicPr>
          <p:nvPr/>
        </p:nvPicPr>
        <p:blipFill>
          <a:blip r:embed="rId3"/>
          <a:stretch>
            <a:fillRect/>
          </a:stretch>
        </p:blipFill>
        <p:spPr>
          <a:xfrm>
            <a:off x="7925207" y="6079414"/>
            <a:ext cx="2433639" cy="707211"/>
          </a:xfrm>
          <a:prstGeom prst="rect">
            <a:avLst/>
          </a:prstGeom>
        </p:spPr>
      </p:pic>
      <p:sp>
        <p:nvSpPr>
          <p:cNvPr id="7" name="TextBox 6">
            <a:extLst>
              <a:ext uri="{FF2B5EF4-FFF2-40B4-BE49-F238E27FC236}">
                <a16:creationId xmlns:a16="http://schemas.microsoft.com/office/drawing/2014/main" id="{D37CBD04-9F7F-4D86-AD2C-7A6FC9FC433A}"/>
              </a:ext>
            </a:extLst>
          </p:cNvPr>
          <p:cNvSpPr txBox="1"/>
          <p:nvPr/>
        </p:nvSpPr>
        <p:spPr>
          <a:xfrm>
            <a:off x="2611641" y="5075811"/>
            <a:ext cx="6735113" cy="369332"/>
          </a:xfrm>
          <a:prstGeom prst="rect">
            <a:avLst/>
          </a:prstGeom>
          <a:noFill/>
        </p:spPr>
        <p:txBody>
          <a:bodyPr wrap="none" rtlCol="0">
            <a:spAutoFit/>
          </a:bodyPr>
          <a:lstStyle/>
          <a:p>
            <a:r>
              <a:rPr lang="en-GB" b="1" dirty="0"/>
              <a:t>Inspectors look for physical evidence that these points are being met</a:t>
            </a:r>
          </a:p>
        </p:txBody>
      </p:sp>
    </p:spTree>
    <p:extLst>
      <p:ext uri="{BB962C8B-B14F-4D97-AF65-F5344CB8AC3E}">
        <p14:creationId xmlns:p14="http://schemas.microsoft.com/office/powerpoint/2010/main" val="13999972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72FD0-A534-48E1-87AF-35AD1A6B24FC}"/>
              </a:ext>
            </a:extLst>
          </p:cNvPr>
          <p:cNvSpPr>
            <a:spLocks noGrp="1"/>
          </p:cNvSpPr>
          <p:nvPr>
            <p:ph type="title"/>
          </p:nvPr>
        </p:nvSpPr>
        <p:spPr>
          <a:xfrm>
            <a:off x="838200" y="365125"/>
            <a:ext cx="10515600" cy="815605"/>
          </a:xfrm>
        </p:spPr>
        <p:txBody>
          <a:bodyPr/>
          <a:lstStyle/>
          <a:p>
            <a:r>
              <a:rPr lang="en-GB" dirty="0"/>
              <a:t>Possible outcomes of inspection</a:t>
            </a:r>
          </a:p>
        </p:txBody>
      </p:sp>
      <p:sp>
        <p:nvSpPr>
          <p:cNvPr id="3" name="Content Placeholder 2">
            <a:extLst>
              <a:ext uri="{FF2B5EF4-FFF2-40B4-BE49-F238E27FC236}">
                <a16:creationId xmlns:a16="http://schemas.microsoft.com/office/drawing/2014/main" id="{04554F6C-09E0-4DB7-BC38-646DE6B2576D}"/>
              </a:ext>
            </a:extLst>
          </p:cNvPr>
          <p:cNvSpPr>
            <a:spLocks noGrp="1"/>
          </p:cNvSpPr>
          <p:nvPr>
            <p:ph idx="1"/>
          </p:nvPr>
        </p:nvSpPr>
        <p:spPr>
          <a:xfrm>
            <a:off x="838200" y="1180730"/>
            <a:ext cx="10824469" cy="405558"/>
          </a:xfrm>
        </p:spPr>
        <p:txBody>
          <a:bodyPr>
            <a:normAutofit/>
          </a:bodyPr>
          <a:lstStyle/>
          <a:p>
            <a:pPr marL="0" indent="0">
              <a:buNone/>
            </a:pPr>
            <a:r>
              <a:rPr lang="en-GB" sz="2000" dirty="0"/>
              <a:t>Inspectors will make an overall summary judgement about the local area partnership.</a:t>
            </a:r>
          </a:p>
        </p:txBody>
      </p:sp>
      <p:sp>
        <p:nvSpPr>
          <p:cNvPr id="5" name="Rectangle: Rounded Corners 4">
            <a:extLst>
              <a:ext uri="{FF2B5EF4-FFF2-40B4-BE49-F238E27FC236}">
                <a16:creationId xmlns:a16="http://schemas.microsoft.com/office/drawing/2014/main" id="{F6E882F5-2D90-4D09-8488-B46C116D1A4D}"/>
              </a:ext>
            </a:extLst>
          </p:cNvPr>
          <p:cNvSpPr/>
          <p:nvPr/>
        </p:nvSpPr>
        <p:spPr>
          <a:xfrm>
            <a:off x="437965" y="1586288"/>
            <a:ext cx="3387571" cy="4090981"/>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dirty="0">
                <a:solidFill>
                  <a:schemeClr val="tx1"/>
                </a:solidFill>
              </a:rPr>
              <a:t>The local area partnership’s arrangements </a:t>
            </a:r>
            <a:r>
              <a:rPr lang="en-GB" b="1" dirty="0">
                <a:solidFill>
                  <a:schemeClr val="tx1"/>
                </a:solidFill>
              </a:rPr>
              <a:t>typically lead to positive experiences and outcomes </a:t>
            </a:r>
            <a:r>
              <a:rPr lang="en-GB" dirty="0">
                <a:solidFill>
                  <a:schemeClr val="tx1"/>
                </a:solidFill>
              </a:rPr>
              <a:t>for children and young people with SEND</a:t>
            </a: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r>
              <a:rPr lang="en-GB" dirty="0">
                <a:solidFill>
                  <a:schemeClr val="tx1"/>
                </a:solidFill>
              </a:rPr>
              <a:t>Next inspection within 5 years</a:t>
            </a:r>
          </a:p>
          <a:p>
            <a:endParaRPr lang="en-GB" dirty="0">
              <a:solidFill>
                <a:schemeClr val="tx1"/>
              </a:solidFill>
            </a:endParaRPr>
          </a:p>
          <a:p>
            <a:r>
              <a:rPr lang="en-GB" dirty="0">
                <a:solidFill>
                  <a:schemeClr val="tx1"/>
                </a:solidFill>
              </a:rPr>
              <a:t>Publish strategic plan</a:t>
            </a:r>
          </a:p>
        </p:txBody>
      </p:sp>
      <p:sp>
        <p:nvSpPr>
          <p:cNvPr id="6" name="Rectangle: Rounded Corners 5">
            <a:extLst>
              <a:ext uri="{FF2B5EF4-FFF2-40B4-BE49-F238E27FC236}">
                <a16:creationId xmlns:a16="http://schemas.microsoft.com/office/drawing/2014/main" id="{53DD7368-3DE8-4AF2-95E4-5DA5FE69D4F0}"/>
              </a:ext>
            </a:extLst>
          </p:cNvPr>
          <p:cNvSpPr/>
          <p:nvPr/>
        </p:nvSpPr>
        <p:spPr>
          <a:xfrm>
            <a:off x="4225771" y="1586287"/>
            <a:ext cx="3482266" cy="4090981"/>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dirty="0">
                <a:solidFill>
                  <a:schemeClr val="tx1"/>
                </a:solidFill>
              </a:rPr>
              <a:t>The local area partnership’s arrangements </a:t>
            </a:r>
            <a:r>
              <a:rPr lang="en-GB" b="1" dirty="0">
                <a:solidFill>
                  <a:schemeClr val="tx1"/>
                </a:solidFill>
              </a:rPr>
              <a:t>lead to inconsistent experiences and outcomes</a:t>
            </a:r>
            <a:r>
              <a:rPr lang="en-GB" dirty="0">
                <a:solidFill>
                  <a:schemeClr val="tx1"/>
                </a:solidFill>
              </a:rPr>
              <a:t> for children and young people with SEND. The local area partnership must work jointly to make improvements.</a:t>
            </a:r>
          </a:p>
          <a:p>
            <a:endParaRPr lang="en-GB" dirty="0">
              <a:solidFill>
                <a:schemeClr val="tx1"/>
              </a:solidFill>
            </a:endParaRPr>
          </a:p>
          <a:p>
            <a:r>
              <a:rPr lang="en-GB" dirty="0">
                <a:solidFill>
                  <a:schemeClr val="tx1"/>
                </a:solidFill>
              </a:rPr>
              <a:t>Next inspection within 3 years.</a:t>
            </a:r>
          </a:p>
          <a:p>
            <a:endParaRPr lang="en-GB" dirty="0">
              <a:solidFill>
                <a:schemeClr val="tx1"/>
              </a:solidFill>
            </a:endParaRPr>
          </a:p>
          <a:p>
            <a:r>
              <a:rPr lang="en-GB" dirty="0">
                <a:solidFill>
                  <a:schemeClr val="tx1"/>
                </a:solidFill>
              </a:rPr>
              <a:t>Publish strategic plan</a:t>
            </a:r>
          </a:p>
        </p:txBody>
      </p:sp>
      <p:sp>
        <p:nvSpPr>
          <p:cNvPr id="7" name="Rectangle: Rounded Corners 6">
            <a:extLst>
              <a:ext uri="{FF2B5EF4-FFF2-40B4-BE49-F238E27FC236}">
                <a16:creationId xmlns:a16="http://schemas.microsoft.com/office/drawing/2014/main" id="{E7A3FE65-CB0C-4EFB-817B-E3DB2CA50146}"/>
              </a:ext>
            </a:extLst>
          </p:cNvPr>
          <p:cNvSpPr/>
          <p:nvPr/>
        </p:nvSpPr>
        <p:spPr>
          <a:xfrm>
            <a:off x="8043169" y="1586288"/>
            <a:ext cx="3798903" cy="4090982"/>
          </a:xfrm>
          <a:prstGeom prst="roundRect">
            <a:avLst/>
          </a:prstGeom>
          <a:solidFill>
            <a:srgbClr val="C6569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dirty="0">
                <a:solidFill>
                  <a:schemeClr val="tx1"/>
                </a:solidFill>
              </a:rPr>
              <a:t>There are </a:t>
            </a:r>
            <a:r>
              <a:rPr lang="en-GB" b="1" dirty="0">
                <a:solidFill>
                  <a:schemeClr val="tx1"/>
                </a:solidFill>
              </a:rPr>
              <a:t>widespread and/or systemic failings leading to significant concerns </a:t>
            </a:r>
            <a:r>
              <a:rPr lang="en-GB" dirty="0">
                <a:solidFill>
                  <a:schemeClr val="tx1"/>
                </a:solidFill>
              </a:rPr>
              <a:t>about the experiences and outcomes of children and young people with SEND, which the local area partnership must address urgently.</a:t>
            </a:r>
          </a:p>
          <a:p>
            <a:endParaRPr lang="en-GB" dirty="0">
              <a:solidFill>
                <a:schemeClr val="tx1"/>
              </a:solidFill>
            </a:endParaRPr>
          </a:p>
          <a:p>
            <a:r>
              <a:rPr lang="en-GB" dirty="0">
                <a:solidFill>
                  <a:schemeClr val="tx1"/>
                </a:solidFill>
              </a:rPr>
              <a:t>Monitoring inspection within 18 months, full inspection in 3 years</a:t>
            </a:r>
          </a:p>
          <a:p>
            <a:endParaRPr lang="en-GB" dirty="0">
              <a:solidFill>
                <a:schemeClr val="tx1"/>
              </a:solidFill>
            </a:endParaRPr>
          </a:p>
          <a:p>
            <a:r>
              <a:rPr lang="en-GB" dirty="0">
                <a:solidFill>
                  <a:schemeClr val="tx1"/>
                </a:solidFill>
              </a:rPr>
              <a:t>Prepare and submit a priority action plan</a:t>
            </a:r>
          </a:p>
        </p:txBody>
      </p:sp>
      <p:pic>
        <p:nvPicPr>
          <p:cNvPr id="8" name="Picture 7">
            <a:extLst>
              <a:ext uri="{FF2B5EF4-FFF2-40B4-BE49-F238E27FC236}">
                <a16:creationId xmlns:a16="http://schemas.microsoft.com/office/drawing/2014/main" id="{9080B1BD-D1BE-4C6E-BB00-D5D29E658BF6}"/>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0" y="5747953"/>
            <a:ext cx="12192000" cy="1168732"/>
          </a:xfrm>
          <a:prstGeom prst="rect">
            <a:avLst/>
          </a:prstGeom>
        </p:spPr>
      </p:pic>
      <p:pic>
        <p:nvPicPr>
          <p:cNvPr id="9" name="Picture 8">
            <a:extLst>
              <a:ext uri="{FF2B5EF4-FFF2-40B4-BE49-F238E27FC236}">
                <a16:creationId xmlns:a16="http://schemas.microsoft.com/office/drawing/2014/main" id="{BA6D5D60-5A3E-4973-9560-0FA980D06B2E}"/>
              </a:ext>
            </a:extLst>
          </p:cNvPr>
          <p:cNvPicPr>
            <a:picLocks noChangeAspect="1"/>
          </p:cNvPicPr>
          <p:nvPr/>
        </p:nvPicPr>
        <p:blipFill>
          <a:blip r:embed="rId3"/>
          <a:stretch>
            <a:fillRect/>
          </a:stretch>
        </p:blipFill>
        <p:spPr>
          <a:xfrm>
            <a:off x="7925207" y="6079414"/>
            <a:ext cx="2433639" cy="707211"/>
          </a:xfrm>
          <a:prstGeom prst="rect">
            <a:avLst/>
          </a:prstGeom>
        </p:spPr>
      </p:pic>
    </p:spTree>
    <p:extLst>
      <p:ext uri="{BB962C8B-B14F-4D97-AF65-F5344CB8AC3E}">
        <p14:creationId xmlns:p14="http://schemas.microsoft.com/office/powerpoint/2010/main" val="39519646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07FD75F-422D-4B09-8EFE-3B5B88D18B6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0" y="5758344"/>
            <a:ext cx="12192000" cy="1168732"/>
          </a:xfrm>
          <a:prstGeom prst="rect">
            <a:avLst/>
          </a:prstGeom>
        </p:spPr>
      </p:pic>
      <p:sp>
        <p:nvSpPr>
          <p:cNvPr id="2" name="Title 1">
            <a:extLst>
              <a:ext uri="{FF2B5EF4-FFF2-40B4-BE49-F238E27FC236}">
                <a16:creationId xmlns:a16="http://schemas.microsoft.com/office/drawing/2014/main" id="{01972FD0-A534-48E1-87AF-35AD1A6B24FC}"/>
              </a:ext>
            </a:extLst>
          </p:cNvPr>
          <p:cNvSpPr>
            <a:spLocks noGrp="1"/>
          </p:cNvSpPr>
          <p:nvPr>
            <p:ph type="title"/>
          </p:nvPr>
        </p:nvSpPr>
        <p:spPr>
          <a:xfrm>
            <a:off x="838200" y="294104"/>
            <a:ext cx="10515600" cy="620296"/>
          </a:xfrm>
        </p:spPr>
        <p:txBody>
          <a:bodyPr>
            <a:normAutofit fontScale="90000"/>
          </a:bodyPr>
          <a:lstStyle/>
          <a:p>
            <a:r>
              <a:rPr lang="en-GB" dirty="0"/>
              <a:t>Format of inspection</a:t>
            </a:r>
          </a:p>
        </p:txBody>
      </p:sp>
      <p:sp>
        <p:nvSpPr>
          <p:cNvPr id="3" name="Content Placeholder 2">
            <a:extLst>
              <a:ext uri="{FF2B5EF4-FFF2-40B4-BE49-F238E27FC236}">
                <a16:creationId xmlns:a16="http://schemas.microsoft.com/office/drawing/2014/main" id="{04554F6C-09E0-4DB7-BC38-646DE6B2576D}"/>
              </a:ext>
            </a:extLst>
          </p:cNvPr>
          <p:cNvSpPr>
            <a:spLocks noGrp="1"/>
          </p:cNvSpPr>
          <p:nvPr>
            <p:ph idx="1"/>
          </p:nvPr>
        </p:nvSpPr>
        <p:spPr>
          <a:xfrm>
            <a:off x="838200" y="982247"/>
            <a:ext cx="10515600" cy="1441357"/>
          </a:xfrm>
        </p:spPr>
        <p:txBody>
          <a:bodyPr>
            <a:normAutofit lnSpcReduction="10000"/>
          </a:bodyPr>
          <a:lstStyle/>
          <a:p>
            <a:r>
              <a:rPr lang="en-GB" sz="2000" dirty="0"/>
              <a:t>Inspection lasts 3 weeks from point of notification</a:t>
            </a:r>
          </a:p>
          <a:p>
            <a:r>
              <a:rPr lang="en-GB" sz="2000" dirty="0"/>
              <a:t>Inspection team led by Her Majesty’s Inspector (HMI) from Ofsted </a:t>
            </a:r>
          </a:p>
          <a:p>
            <a:r>
              <a:rPr lang="en-GB" sz="2000" dirty="0">
                <a:effectLst/>
                <a:ea typeface="Times New Roman" panose="02020603050405020304" pitchFamily="18" charset="0"/>
              </a:rPr>
              <a:t>Team will also include Children’s Services Inspectors from the CQC, and education and social care inspectors from Ofsted.</a:t>
            </a:r>
          </a:p>
          <a:p>
            <a:endParaRPr lang="en-GB" sz="2000" dirty="0"/>
          </a:p>
        </p:txBody>
      </p:sp>
      <p:sp>
        <p:nvSpPr>
          <p:cNvPr id="6" name="Rectangle: Rounded Corners 5">
            <a:extLst>
              <a:ext uri="{FF2B5EF4-FFF2-40B4-BE49-F238E27FC236}">
                <a16:creationId xmlns:a16="http://schemas.microsoft.com/office/drawing/2014/main" id="{D68FA7BB-1E1A-4802-BE2A-5F0E390010A4}"/>
              </a:ext>
            </a:extLst>
          </p:cNvPr>
          <p:cNvSpPr/>
          <p:nvPr/>
        </p:nvSpPr>
        <p:spPr>
          <a:xfrm>
            <a:off x="281127" y="2375285"/>
            <a:ext cx="3047999" cy="3221330"/>
          </a:xfrm>
          <a:prstGeom prst="roundRect">
            <a:avLst/>
          </a:prstGeom>
          <a:solidFill>
            <a:schemeClr val="bg1"/>
          </a:solidFill>
          <a:ln w="76200">
            <a:solidFill>
              <a:srgbClr val="FBCEB3"/>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dirty="0">
                <a:solidFill>
                  <a:schemeClr val="tx1"/>
                </a:solidFill>
              </a:rPr>
              <a:t>Week 1</a:t>
            </a:r>
          </a:p>
          <a:p>
            <a:endParaRPr lang="en-GB" dirty="0">
              <a:solidFill>
                <a:schemeClr val="tx1"/>
              </a:solidFill>
            </a:endParaRPr>
          </a:p>
          <a:p>
            <a:pPr marL="285750" indent="-285750">
              <a:buFont typeface="Arial" panose="020B0604020202020204" pitchFamily="34" charset="0"/>
              <a:buChar char="•"/>
            </a:pPr>
            <a:r>
              <a:rPr lang="en-US" sz="1800" dirty="0">
                <a:solidFill>
                  <a:schemeClr val="tx1"/>
                </a:solidFill>
                <a:effectLst/>
                <a:latin typeface="Calibri Light" panose="020F0302020204030204" pitchFamily="34" charset="0"/>
                <a:ea typeface="Arial" panose="020B0604020202020204" pitchFamily="34" charset="0"/>
              </a:rPr>
              <a:t>submit evidence and data to the inspectors. </a:t>
            </a:r>
          </a:p>
          <a:p>
            <a:pPr marL="285750" indent="-285750">
              <a:buFont typeface="Arial" panose="020B0604020202020204" pitchFamily="34" charset="0"/>
              <a:buChar char="•"/>
            </a:pPr>
            <a:r>
              <a:rPr lang="en-US" sz="1800" dirty="0">
                <a:solidFill>
                  <a:schemeClr val="tx1"/>
                </a:solidFill>
                <a:effectLst/>
                <a:latin typeface="Calibri Light" panose="020F0302020204030204" pitchFamily="34" charset="0"/>
                <a:ea typeface="Arial" panose="020B0604020202020204" pitchFamily="34" charset="0"/>
              </a:rPr>
              <a:t>identify at least 6 children to track during the inspection </a:t>
            </a:r>
          </a:p>
          <a:p>
            <a:pPr marL="285750" indent="-285750">
              <a:buFont typeface="Arial" panose="020B0604020202020204" pitchFamily="34" charset="0"/>
              <a:buChar char="•"/>
            </a:pPr>
            <a:r>
              <a:rPr lang="en-US" sz="1800" dirty="0">
                <a:solidFill>
                  <a:schemeClr val="tx1"/>
                </a:solidFill>
                <a:effectLst/>
                <a:latin typeface="Calibri Light" panose="020F0302020204030204" pitchFamily="34" charset="0"/>
                <a:ea typeface="Arial" panose="020B0604020202020204" pitchFamily="34" charset="0"/>
              </a:rPr>
              <a:t>coordinate sending out online surveys to children, parents and practitioners.</a:t>
            </a:r>
            <a:endParaRPr lang="en-GB" dirty="0">
              <a:solidFill>
                <a:schemeClr val="tx1"/>
              </a:solidFill>
            </a:endParaRPr>
          </a:p>
        </p:txBody>
      </p:sp>
      <p:sp>
        <p:nvSpPr>
          <p:cNvPr id="7" name="Rectangle: Rounded Corners 6">
            <a:extLst>
              <a:ext uri="{FF2B5EF4-FFF2-40B4-BE49-F238E27FC236}">
                <a16:creationId xmlns:a16="http://schemas.microsoft.com/office/drawing/2014/main" id="{3D1E6F80-7883-437B-BFB4-33CF955AF9BC}"/>
              </a:ext>
            </a:extLst>
          </p:cNvPr>
          <p:cNvSpPr/>
          <p:nvPr/>
        </p:nvSpPr>
        <p:spPr>
          <a:xfrm>
            <a:off x="3488924" y="2388505"/>
            <a:ext cx="4506897" cy="3621678"/>
          </a:xfrm>
          <a:prstGeom prst="round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dirty="0">
                <a:solidFill>
                  <a:schemeClr val="tx1"/>
                </a:solidFill>
              </a:rPr>
              <a:t>Week 2</a:t>
            </a:r>
          </a:p>
          <a:p>
            <a:pPr marL="285750" indent="-285750">
              <a:lnSpc>
                <a:spcPct val="115000"/>
              </a:lnSpc>
              <a:buFont typeface="Arial" panose="020B0604020202020204" pitchFamily="34" charset="0"/>
              <a:buChar char="•"/>
            </a:pPr>
            <a:r>
              <a:rPr lang="en-GB" sz="1800" dirty="0">
                <a:solidFill>
                  <a:schemeClr val="tx1"/>
                </a:solidFill>
                <a:effectLst/>
                <a:latin typeface="Calibri Light" panose="020F0302020204030204" pitchFamily="34" charset="0"/>
                <a:ea typeface="Times New Roman" panose="02020603050405020304" pitchFamily="18" charset="0"/>
              </a:rPr>
              <a:t>inspectors will meet with groups of CYP and parents. </a:t>
            </a:r>
          </a:p>
          <a:p>
            <a:pPr marL="285750" indent="-285750">
              <a:lnSpc>
                <a:spcPct val="115000"/>
              </a:lnSpc>
              <a:buFont typeface="Arial" panose="020B0604020202020204" pitchFamily="34" charset="0"/>
              <a:buChar char="•"/>
            </a:pPr>
            <a:r>
              <a:rPr lang="en-GB" sz="1800" dirty="0">
                <a:solidFill>
                  <a:schemeClr val="tx1"/>
                </a:solidFill>
                <a:effectLst/>
                <a:latin typeface="Calibri Light" panose="020F0302020204030204" pitchFamily="34" charset="0"/>
                <a:ea typeface="Times New Roman" panose="02020603050405020304" pitchFamily="18" charset="0"/>
              </a:rPr>
              <a:t>tracking meetings for the 6 CYP identified in week 1, reviewing their experiences and journeys through the SEND system. </a:t>
            </a:r>
          </a:p>
          <a:p>
            <a:pPr marL="285750" indent="-285750">
              <a:lnSpc>
                <a:spcPct val="115000"/>
              </a:lnSpc>
              <a:buFont typeface="Arial" panose="020B0604020202020204" pitchFamily="34" charset="0"/>
              <a:buChar char="•"/>
            </a:pPr>
            <a:r>
              <a:rPr lang="en-GB" dirty="0">
                <a:solidFill>
                  <a:schemeClr val="tx1"/>
                </a:solidFill>
                <a:latin typeface="Calibri Light" panose="020F0302020204030204" pitchFamily="34" charset="0"/>
                <a:ea typeface="Times New Roman" panose="02020603050405020304" pitchFamily="18" charset="0"/>
              </a:rPr>
              <a:t>t</a:t>
            </a:r>
            <a:r>
              <a:rPr lang="en-GB" sz="1800" dirty="0">
                <a:solidFill>
                  <a:schemeClr val="tx1"/>
                </a:solidFill>
                <a:effectLst/>
                <a:latin typeface="Calibri Light" panose="020F0302020204030204" pitchFamily="34" charset="0"/>
                <a:ea typeface="Times New Roman" panose="02020603050405020304" pitchFamily="18" charset="0"/>
              </a:rPr>
              <a:t>his will include meetings with the CYP and their families, as well as multi-agency meetings with the practitioners who have worked with them. </a:t>
            </a:r>
            <a:endParaRPr lang="en-GB" sz="1800" dirty="0">
              <a:solidFill>
                <a:schemeClr val="tx1"/>
              </a:solidFill>
              <a:effectLst/>
              <a:latin typeface="Times New Roman" panose="02020603050405020304" pitchFamily="18" charset="0"/>
              <a:ea typeface="Times New Roman" panose="02020603050405020304" pitchFamily="18" charset="0"/>
            </a:endParaRPr>
          </a:p>
          <a:p>
            <a:pPr>
              <a:lnSpc>
                <a:spcPct val="115000"/>
              </a:lnSpc>
            </a:pPr>
            <a:r>
              <a:rPr lang="en-GB" sz="1800" dirty="0">
                <a:effectLst/>
                <a:latin typeface="Calibri Light" panose="020F0302020204030204" pitchFamily="34" charset="0"/>
                <a:ea typeface="Times New Roman" panose="02020603050405020304" pitchFamily="18" charset="0"/>
              </a:rPr>
              <a:t> </a:t>
            </a:r>
            <a:endParaRPr lang="en-GB" sz="1800" dirty="0">
              <a:effectLst/>
              <a:latin typeface="Times New Roman" panose="02020603050405020304" pitchFamily="18" charset="0"/>
              <a:ea typeface="Times New Roman" panose="02020603050405020304" pitchFamily="18" charset="0"/>
            </a:endParaRPr>
          </a:p>
          <a:p>
            <a:endParaRPr lang="en-GB" dirty="0"/>
          </a:p>
        </p:txBody>
      </p:sp>
      <p:sp>
        <p:nvSpPr>
          <p:cNvPr id="8" name="Rectangle: Rounded Corners 7">
            <a:extLst>
              <a:ext uri="{FF2B5EF4-FFF2-40B4-BE49-F238E27FC236}">
                <a16:creationId xmlns:a16="http://schemas.microsoft.com/office/drawing/2014/main" id="{FEB22FD3-3939-4F4B-BBF7-2CDB7F9B7E4C}"/>
              </a:ext>
            </a:extLst>
          </p:cNvPr>
          <p:cNvSpPr/>
          <p:nvPr/>
        </p:nvSpPr>
        <p:spPr>
          <a:xfrm>
            <a:off x="8111231" y="2375285"/>
            <a:ext cx="3799642" cy="3221330"/>
          </a:xfrm>
          <a:prstGeom prst="roundRect">
            <a:avLst/>
          </a:prstGeom>
          <a:noFill/>
          <a:ln w="76200">
            <a:solidFill>
              <a:srgbClr val="158E77"/>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dirty="0">
                <a:solidFill>
                  <a:schemeClr val="tx1"/>
                </a:solidFill>
              </a:rPr>
              <a:t>Week 3</a:t>
            </a:r>
          </a:p>
          <a:p>
            <a:pPr marL="285750" indent="-285750">
              <a:buFont typeface="Arial" panose="020B0604020202020204" pitchFamily="34" charset="0"/>
              <a:buChar char="•"/>
            </a:pPr>
            <a:r>
              <a:rPr lang="en-GB" dirty="0">
                <a:solidFill>
                  <a:schemeClr val="tx1"/>
                </a:solidFill>
                <a:latin typeface="+mj-lt"/>
              </a:rPr>
              <a:t>Inspectors visit the local area</a:t>
            </a:r>
          </a:p>
          <a:p>
            <a:pPr marL="285750" indent="-285750">
              <a:buFont typeface="Arial" panose="020B0604020202020204" pitchFamily="34" charset="0"/>
              <a:buChar char="•"/>
            </a:pPr>
            <a:r>
              <a:rPr lang="en-GB" dirty="0">
                <a:solidFill>
                  <a:schemeClr val="tx1"/>
                </a:solidFill>
                <a:latin typeface="+mj-lt"/>
              </a:rPr>
              <a:t>Visit providers and education, health and care services</a:t>
            </a:r>
          </a:p>
          <a:p>
            <a:pPr marL="285750" indent="-285750">
              <a:buFont typeface="Arial" panose="020B0604020202020204" pitchFamily="34" charset="0"/>
              <a:buChar char="•"/>
            </a:pPr>
            <a:r>
              <a:rPr lang="en-GB" dirty="0">
                <a:solidFill>
                  <a:schemeClr val="tx1"/>
                </a:solidFill>
                <a:latin typeface="+mj-lt"/>
              </a:rPr>
              <a:t>Review records on case management systems</a:t>
            </a:r>
          </a:p>
          <a:p>
            <a:pPr marL="285750" indent="-285750">
              <a:buFont typeface="Arial" panose="020B0604020202020204" pitchFamily="34" charset="0"/>
              <a:buChar char="•"/>
            </a:pPr>
            <a:r>
              <a:rPr lang="en-GB" dirty="0">
                <a:solidFill>
                  <a:schemeClr val="tx1"/>
                </a:solidFill>
                <a:latin typeface="+mj-lt"/>
              </a:rPr>
              <a:t>Meet with senior leaders</a:t>
            </a:r>
          </a:p>
          <a:p>
            <a:pPr marL="285750" indent="-285750">
              <a:buFont typeface="Arial" panose="020B0604020202020204" pitchFamily="34" charset="0"/>
              <a:buChar char="•"/>
            </a:pPr>
            <a:r>
              <a:rPr lang="en-GB" dirty="0">
                <a:solidFill>
                  <a:schemeClr val="tx1"/>
                </a:solidFill>
                <a:latin typeface="+mj-lt"/>
              </a:rPr>
              <a:t>Meeting with practitioners to discuss specific lines of enquiry</a:t>
            </a:r>
          </a:p>
          <a:p>
            <a:pPr marL="285750" indent="-285750">
              <a:buFont typeface="Arial" panose="020B0604020202020204" pitchFamily="34" charset="0"/>
              <a:buChar char="•"/>
            </a:pPr>
            <a:r>
              <a:rPr lang="en-GB" dirty="0">
                <a:solidFill>
                  <a:schemeClr val="tx1"/>
                </a:solidFill>
                <a:latin typeface="+mj-lt"/>
              </a:rPr>
              <a:t>Hold feedback meeting with local area senior leaders</a:t>
            </a:r>
          </a:p>
        </p:txBody>
      </p:sp>
      <p:pic>
        <p:nvPicPr>
          <p:cNvPr id="10" name="Picture 9">
            <a:extLst>
              <a:ext uri="{FF2B5EF4-FFF2-40B4-BE49-F238E27FC236}">
                <a16:creationId xmlns:a16="http://schemas.microsoft.com/office/drawing/2014/main" id="{89AA555F-C4CB-45C9-B842-7F3348EEA88E}"/>
              </a:ext>
            </a:extLst>
          </p:cNvPr>
          <p:cNvPicPr>
            <a:picLocks noChangeAspect="1"/>
          </p:cNvPicPr>
          <p:nvPr/>
        </p:nvPicPr>
        <p:blipFill>
          <a:blip r:embed="rId3"/>
          <a:stretch>
            <a:fillRect/>
          </a:stretch>
        </p:blipFill>
        <p:spPr>
          <a:xfrm>
            <a:off x="7925207" y="6079414"/>
            <a:ext cx="2433639" cy="707211"/>
          </a:xfrm>
          <a:prstGeom prst="rect">
            <a:avLst/>
          </a:prstGeom>
        </p:spPr>
      </p:pic>
    </p:spTree>
    <p:extLst>
      <p:ext uri="{BB962C8B-B14F-4D97-AF65-F5344CB8AC3E}">
        <p14:creationId xmlns:p14="http://schemas.microsoft.com/office/powerpoint/2010/main" val="40440244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039D5-0F93-4C7E-8157-96629A910A1B}"/>
              </a:ext>
            </a:extLst>
          </p:cNvPr>
          <p:cNvSpPr>
            <a:spLocks noGrp="1"/>
          </p:cNvSpPr>
          <p:nvPr>
            <p:ph type="title"/>
          </p:nvPr>
        </p:nvSpPr>
        <p:spPr>
          <a:xfrm>
            <a:off x="838200" y="1330325"/>
            <a:ext cx="10515600" cy="1325563"/>
          </a:xfrm>
        </p:spPr>
        <p:txBody>
          <a:bodyPr/>
          <a:lstStyle/>
          <a:p>
            <a:r>
              <a:rPr lang="en-GB" dirty="0"/>
              <a:t>Methodology Overview</a:t>
            </a:r>
          </a:p>
        </p:txBody>
      </p:sp>
      <p:pic>
        <p:nvPicPr>
          <p:cNvPr id="9" name="Picture 8" descr="Image titled methodology overview, below this is five tiles with information on what Ofsted and CQC will do during an inspection. The titles from left to right read. 1. Tracking of children and young people with SEND 2. sampling in education, health and care 3. Surveys of young people, parents and practitioners 4. Evidence meetings with leaders and stakeholders 5. Evaluation of data and requested information">
            <a:extLst>
              <a:ext uri="{FF2B5EF4-FFF2-40B4-BE49-F238E27FC236}">
                <a16:creationId xmlns:a16="http://schemas.microsoft.com/office/drawing/2014/main" id="{2E4CCDFD-8BB5-4A75-9D26-D355AD54474C}"/>
              </a:ext>
            </a:extLst>
          </p:cNvPr>
          <p:cNvPicPr>
            <a:picLocks noChangeAspect="1"/>
          </p:cNvPicPr>
          <p:nvPr/>
        </p:nvPicPr>
        <p:blipFill>
          <a:blip r:embed="rId2"/>
          <a:stretch>
            <a:fillRect/>
          </a:stretch>
        </p:blipFill>
        <p:spPr>
          <a:xfrm>
            <a:off x="685800" y="251791"/>
            <a:ext cx="10986052" cy="5493026"/>
          </a:xfrm>
          <a:prstGeom prst="rect">
            <a:avLst/>
          </a:prstGeom>
        </p:spPr>
      </p:pic>
      <p:pic>
        <p:nvPicPr>
          <p:cNvPr id="5" name="Picture 4">
            <a:extLst>
              <a:ext uri="{FF2B5EF4-FFF2-40B4-BE49-F238E27FC236}">
                <a16:creationId xmlns:a16="http://schemas.microsoft.com/office/drawing/2014/main" id="{6CEC2EC7-B9DF-4561-924A-ADF8A712C54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5747953"/>
            <a:ext cx="12192000" cy="1168732"/>
          </a:xfrm>
          <a:prstGeom prst="rect">
            <a:avLst/>
          </a:prstGeom>
        </p:spPr>
      </p:pic>
      <p:pic>
        <p:nvPicPr>
          <p:cNvPr id="6" name="Picture 5">
            <a:extLst>
              <a:ext uri="{FF2B5EF4-FFF2-40B4-BE49-F238E27FC236}">
                <a16:creationId xmlns:a16="http://schemas.microsoft.com/office/drawing/2014/main" id="{10EF568D-0410-478D-8AFE-B15D37050AA3}"/>
              </a:ext>
            </a:extLst>
          </p:cNvPr>
          <p:cNvPicPr>
            <a:picLocks noChangeAspect="1"/>
          </p:cNvPicPr>
          <p:nvPr/>
        </p:nvPicPr>
        <p:blipFill>
          <a:blip r:embed="rId4"/>
          <a:stretch>
            <a:fillRect/>
          </a:stretch>
        </p:blipFill>
        <p:spPr>
          <a:xfrm>
            <a:off x="7925207" y="6079414"/>
            <a:ext cx="2433639" cy="707211"/>
          </a:xfrm>
          <a:prstGeom prst="rect">
            <a:avLst/>
          </a:prstGeom>
        </p:spPr>
      </p:pic>
    </p:spTree>
    <p:extLst>
      <p:ext uri="{BB962C8B-B14F-4D97-AF65-F5344CB8AC3E}">
        <p14:creationId xmlns:p14="http://schemas.microsoft.com/office/powerpoint/2010/main" val="8139187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3062812f-2a49-454d-87ad-0bd0b4059b1c">
      <UserInfo>
        <DisplayName>Ruth Fennemore</DisplayName>
        <AccountId>19</AccountId>
        <AccountType/>
      </UserInfo>
      <UserInfo>
        <DisplayName>Erin Bradley1</DisplayName>
        <AccountId>67</AccountId>
        <AccountType/>
      </UserInfo>
      <UserInfo>
        <DisplayName>Hero Slinn</DisplayName>
        <AccountId>99</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83AAC695615704CB7CFB6D99F37208A" ma:contentTypeVersion="10" ma:contentTypeDescription="Create a new document." ma:contentTypeScope="" ma:versionID="a9d5a56ce1d0780e8aca72d79413ac39">
  <xsd:schema xmlns:xsd="http://www.w3.org/2001/XMLSchema" xmlns:xs="http://www.w3.org/2001/XMLSchema" xmlns:p="http://schemas.microsoft.com/office/2006/metadata/properties" xmlns:ns2="bccbc266-1c9f-40b4-b7cc-80f7bc193706" xmlns:ns3="3062812f-2a49-454d-87ad-0bd0b4059b1c" targetNamespace="http://schemas.microsoft.com/office/2006/metadata/properties" ma:root="true" ma:fieldsID="a88becfbe23845ec144b32583b5d8add" ns2:_="" ns3:_="">
    <xsd:import namespace="bccbc266-1c9f-40b4-b7cc-80f7bc193706"/>
    <xsd:import namespace="3062812f-2a49-454d-87ad-0bd0b4059b1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cbc266-1c9f-40b4-b7cc-80f7bc19370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062812f-2a49-454d-87ad-0bd0b4059b1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E2CD31A-30B3-47A2-822C-B16AC4CDB944}">
  <ds:schemaRefs>
    <ds:schemaRef ds:uri="http://schemas.microsoft.com/sharepoint/v3/contenttype/forms"/>
  </ds:schemaRefs>
</ds:datastoreItem>
</file>

<file path=customXml/itemProps2.xml><?xml version="1.0" encoding="utf-8"?>
<ds:datastoreItem xmlns:ds="http://schemas.openxmlformats.org/officeDocument/2006/customXml" ds:itemID="{D5C2CADA-4271-45F3-AAB7-D7FD6CBCF69E}">
  <ds:schemaRefs>
    <ds:schemaRef ds:uri="http://schemas.microsoft.com/office/infopath/2007/PartnerControls"/>
    <ds:schemaRef ds:uri="bccbc266-1c9f-40b4-b7cc-80f7bc193706"/>
    <ds:schemaRef ds:uri="http://purl.org/dc/elements/1.1/"/>
    <ds:schemaRef ds:uri="http://schemas.microsoft.com/office/2006/metadata/properties"/>
    <ds:schemaRef ds:uri="3062812f-2a49-454d-87ad-0bd0b4059b1c"/>
    <ds:schemaRef ds:uri="http://purl.org/dc/terms/"/>
    <ds:schemaRef ds:uri="http://schemas.openxmlformats.org/package/2006/metadata/core-properties"/>
    <ds:schemaRef ds:uri="http://schemas.microsoft.com/office/2006/documentManagement/types"/>
    <ds:schemaRef ds:uri="http://www.w3.org/XML/1998/namespace"/>
    <ds:schemaRef ds:uri="http://purl.org/dc/dcmitype/"/>
  </ds:schemaRefs>
</ds:datastoreItem>
</file>

<file path=customXml/itemProps3.xml><?xml version="1.0" encoding="utf-8"?>
<ds:datastoreItem xmlns:ds="http://schemas.openxmlformats.org/officeDocument/2006/customXml" ds:itemID="{2257C82D-23C6-404A-853D-2D98B0CDD0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ccbc266-1c9f-40b4-b7cc-80f7bc193706"/>
    <ds:schemaRef ds:uri="3062812f-2a49-454d-87ad-0bd0b4059b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340</TotalTime>
  <Words>1518</Words>
  <Application>Microsoft Office PowerPoint</Application>
  <PresentationFormat>Widescreen</PresentationFormat>
  <Paragraphs>124</Paragraphs>
  <Slides>18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Calibri Light</vt:lpstr>
      <vt:lpstr>Times New Roman</vt:lpstr>
      <vt:lpstr>Wingdings</vt:lpstr>
      <vt:lpstr>Office Theme</vt:lpstr>
      <vt:lpstr>  Hertfordshire Prepared for SEND Inspection Information Session </vt:lpstr>
      <vt:lpstr>Aim of this session</vt:lpstr>
      <vt:lpstr>SEND Is Everybody’s Business</vt:lpstr>
      <vt:lpstr>What is a SEND Local Area Inspection?</vt:lpstr>
      <vt:lpstr>Inspectors evaluate local area partnership working </vt:lpstr>
      <vt:lpstr>Inspectors evaluate whether children and young people… </vt:lpstr>
      <vt:lpstr>Possible outcomes of inspection</vt:lpstr>
      <vt:lpstr>Format of inspection</vt:lpstr>
      <vt:lpstr>Methodology Overview</vt:lpstr>
      <vt:lpstr>How the visit might affect you</vt:lpstr>
      <vt:lpstr>How you can prepare</vt:lpstr>
      <vt:lpstr>Outcome Bees</vt:lpstr>
      <vt:lpstr>When meeting inspectors</vt:lpstr>
      <vt:lpstr>When meeting inspectors (2)</vt:lpstr>
      <vt:lpstr>PowerPoint Presentation</vt:lpstr>
      <vt:lpstr>SEND Ambitions 2022-2025</vt:lpstr>
      <vt:lpstr>Final reflections</vt:lpstr>
      <vt:lpstr>Thank you for listening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Prepared for SEND Inspection </dc:title>
  <dc:creator>Erin Bradley1</dc:creator>
  <cp:lastModifiedBy>Laura Wells</cp:lastModifiedBy>
  <cp:revision>2</cp:revision>
  <dcterms:created xsi:type="dcterms:W3CDTF">2022-11-24T11:58:06Z</dcterms:created>
  <dcterms:modified xsi:type="dcterms:W3CDTF">2023-01-12T09:56:26Z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0x010100983AAC695615704CB7CFB6D99F37208A</vt:lpwstr>
  </property>
</Properties>
</file>